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5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Lst>
  <p:sldSz cx="9144000" cy="5143500" type="screen16x9"/>
  <p:notesSz cx="6858000" cy="9144000"/>
  <p:embeddedFontLst>
    <p:embeddedFont>
      <p:font typeface="Avenir" panose="02000503020000020003" pitchFamily="2" charset="0"/>
      <p:regular r:id="rId57"/>
      <p:italic r:id="rId58"/>
    </p:embeddedFont>
    <p:embeddedFont>
      <p:font typeface="Barlow Semi Condensed Medium" panose="020F0502020204030204" pitchFamily="34" charset="0"/>
      <p:regular r:id="rId59"/>
      <p:bold r:id="rId60"/>
      <p:italic r:id="rId61"/>
      <p:boldItalic r:id="rId62"/>
    </p:embeddedFont>
    <p:embeddedFont>
      <p:font typeface="Lato Light" panose="020F0302020204030204" pitchFamily="34" charset="0"/>
      <p:regular r:id="rId63"/>
      <p:bold r:id="rId64"/>
      <p:italic r:id="rId65"/>
      <p:boldItalic r:id="rId66"/>
    </p:embeddedFont>
    <p:embeddedFont>
      <p:font typeface="Lexend ExtraBold" pitchFamily="2" charset="77"/>
      <p:bold r:id="rId67"/>
    </p:embeddedFont>
    <p:embeddedFont>
      <p:font typeface="Lexend SemiBold" pitchFamily="2" charset="77"/>
      <p:regular r:id="rId68"/>
      <p:bold r:id="rId69"/>
    </p:embeddedFont>
    <p:embeddedFont>
      <p:font typeface="Raleway" pitchFamily="2" charset="77"/>
      <p:regular r:id="rId70"/>
      <p:bold r:id="rId71"/>
      <p:italic r:id="rId72"/>
      <p:boldItalic r:id="rId73"/>
    </p:embeddedFont>
    <p:embeddedFont>
      <p:font typeface="Raleway Black" panose="020F0502020204030204" pitchFamily="34" charset="0"/>
      <p:bold r:id="rId74"/>
      <p:italic r:id="rId75"/>
      <p:boldItalic r:id="rId76"/>
    </p:embeddedFont>
    <p:embeddedFont>
      <p:font typeface="Raleway ExtraBold" panose="020F0502020204030204" pitchFamily="34" charset="0"/>
      <p:bold r:id="rId77"/>
      <p:italic r:id="rId78"/>
      <p:boldItalic r:id="rId79"/>
    </p:embeddedFont>
    <p:embeddedFont>
      <p:font typeface="Raleway Medium" panose="020F0502020204030204" pitchFamily="34" charset="0"/>
      <p:regular r:id="rId80"/>
      <p:bold r:id="rId81"/>
      <p:italic r:id="rId82"/>
      <p:boldItalic r:id="rId83"/>
    </p:embeddedFont>
    <p:embeddedFont>
      <p:font typeface="Raleway SemiBold" panose="020F0502020204030204" pitchFamily="34" charset="0"/>
      <p:regular r:id="rId84"/>
      <p:bold r:id="rId85"/>
      <p:italic r:id="rId86"/>
      <p:boldItalic r:id="rId87"/>
    </p:embeddedFont>
    <p:embeddedFont>
      <p:font typeface="Roboto Condensed" panose="020F0502020204030204" pitchFamily="34" charset="0"/>
      <p:regular r:id="rId88"/>
      <p:bold r:id="rId89"/>
      <p:italic r:id="rId90"/>
      <p:boldItalic r:id="rId91"/>
    </p:embeddedFont>
    <p:embeddedFont>
      <p:font typeface="Rock Salt" pitchFamily="2" charset="0"/>
      <p:regular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9">
          <p15:clr>
            <a:srgbClr val="9AA0A6"/>
          </p15:clr>
        </p15:guide>
        <p15:guide id="2" orient="horz" pos="280">
          <p15:clr>
            <a:srgbClr val="9AA0A6"/>
          </p15:clr>
        </p15:guide>
        <p15:guide id="3" orient="horz" pos="726">
          <p15:clr>
            <a:srgbClr val="9AA0A6"/>
          </p15:clr>
        </p15:guide>
        <p15:guide id="4" pos="2880">
          <p15:clr>
            <a:srgbClr val="9AA0A6"/>
          </p15:clr>
        </p15:guide>
        <p15:guide id="5" pos="5471">
          <p15:clr>
            <a:srgbClr val="9AA0A6"/>
          </p15:clr>
        </p15:guide>
        <p15:guide id="6" orient="horz" pos="100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8BDF8C-7E77-4503-949C-6067723DE54F}">
  <a:tblStyle styleId="{AE8BDF8C-7E77-4503-949C-6067723DE54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62" d="100"/>
          <a:sy n="162" d="100"/>
        </p:scale>
        <p:origin x="200" y="184"/>
      </p:cViewPr>
      <p:guideLst>
        <p:guide pos="289"/>
        <p:guide orient="horz" pos="280"/>
        <p:guide orient="horz" pos="726"/>
        <p:guide pos="2880"/>
        <p:guide pos="5471"/>
        <p:guide orient="horz" pos="100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font" Target="fonts/font3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3.xml"/><Relationship Id="rId90" Type="http://schemas.openxmlformats.org/officeDocument/2006/relationships/font" Target="fonts/font34.fntdata"/><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schemas.openxmlformats.org/officeDocument/2006/relationships/font" Target="fonts/font35.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20.fntdata"/><Relationship Id="rId7" Type="http://schemas.openxmlformats.org/officeDocument/2006/relationships/slide" Target="slides/slide5.xml"/><Relationship Id="rId71" Type="http://schemas.openxmlformats.org/officeDocument/2006/relationships/font" Target="fonts/font15.fntdata"/><Relationship Id="rId92" Type="http://schemas.openxmlformats.org/officeDocument/2006/relationships/font" Target="fonts/font3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0.fntdata"/><Relationship Id="rId87" Type="http://schemas.openxmlformats.org/officeDocument/2006/relationships/font" Target="fonts/font31.fntdata"/><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notesMaster" Target="notesMasters/notesMaster1.xml"/><Relationship Id="rId77"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adspecs.theknotww.com/2018/03/28/the-knot-national-magazin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drive.google.com/drive/folders/1eGx5TCCG7gZRFSyLUE1XrZaV2Sc_kFgR?usp=drive_link"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rive.google.com/drive/folders/17OzCE_AKoHc1l6Ly_86IF5GsTOHlrI-9?usp=drive_link"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ca2e2a3046_0_9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ca2e2a3046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0d2f639ede_2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0d2f639ede_2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was important to get creative live &amp; actionable as quickly as possible into 2024, so our team went straight to work finding a solution that would acknowledge “Curious, Indeed” from some transition messaging, but be more actionable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0d2f639ede_2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0d2f639ede_2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 immersion trip</a:t>
            </a:r>
            <a:endParaRPr/>
          </a:p>
          <a:p>
            <a:pPr marL="0" lvl="0" indent="0" algn="l" rtl="0">
              <a:lnSpc>
                <a:spcPct val="115000"/>
              </a:lnSpc>
              <a:spcBef>
                <a:spcPts val="0"/>
              </a:spcBef>
              <a:spcAft>
                <a:spcPts val="0"/>
              </a:spcAft>
              <a:buNone/>
            </a:pPr>
            <a:r>
              <a:rPr lang="en" sz="1000"/>
              <a:t>Blue Springs Heritage Center</a:t>
            </a:r>
            <a:endParaRPr sz="1000"/>
          </a:p>
          <a:p>
            <a:pPr marL="0" lvl="0" indent="0" algn="l" rtl="0">
              <a:lnSpc>
                <a:spcPct val="115000"/>
              </a:lnSpc>
              <a:spcBef>
                <a:spcPts val="0"/>
              </a:spcBef>
              <a:spcAft>
                <a:spcPts val="0"/>
              </a:spcAft>
              <a:buNone/>
            </a:pPr>
            <a:r>
              <a:rPr lang="en" sz="1000"/>
              <a:t>Bubba’s BBQ</a:t>
            </a:r>
            <a:endParaRPr sz="1000"/>
          </a:p>
          <a:p>
            <a:pPr marL="0" lvl="0" indent="0" algn="l" rtl="0">
              <a:lnSpc>
                <a:spcPct val="115000"/>
              </a:lnSpc>
              <a:spcBef>
                <a:spcPts val="0"/>
              </a:spcBef>
              <a:spcAft>
                <a:spcPts val="0"/>
              </a:spcAft>
              <a:buNone/>
            </a:pPr>
            <a:r>
              <a:rPr lang="en" sz="1000"/>
              <a:t>Crescent Hotel</a:t>
            </a:r>
            <a:endParaRPr sz="1000"/>
          </a:p>
          <a:p>
            <a:pPr marL="0" lvl="0" indent="0" algn="l" rtl="0">
              <a:lnSpc>
                <a:spcPct val="115000"/>
              </a:lnSpc>
              <a:spcBef>
                <a:spcPts val="0"/>
              </a:spcBef>
              <a:spcAft>
                <a:spcPts val="0"/>
              </a:spcAft>
              <a:buNone/>
            </a:pPr>
            <a:r>
              <a:rPr lang="en" sz="1000"/>
              <a:t>East By West</a:t>
            </a:r>
            <a:endParaRPr sz="1000"/>
          </a:p>
          <a:p>
            <a:pPr marL="0" lvl="0" indent="0" algn="l" rtl="0">
              <a:lnSpc>
                <a:spcPct val="115000"/>
              </a:lnSpc>
              <a:spcBef>
                <a:spcPts val="0"/>
              </a:spcBef>
              <a:spcAft>
                <a:spcPts val="0"/>
              </a:spcAft>
              <a:buNone/>
            </a:pPr>
            <a:r>
              <a:rPr lang="en" sz="1000"/>
              <a:t>Eureka Springs Historical Museum</a:t>
            </a:r>
            <a:endParaRPr sz="1000"/>
          </a:p>
          <a:p>
            <a:pPr marL="0" lvl="0" indent="0" algn="l" rtl="0">
              <a:lnSpc>
                <a:spcPct val="115000"/>
              </a:lnSpc>
              <a:spcBef>
                <a:spcPts val="0"/>
              </a:spcBef>
              <a:spcAft>
                <a:spcPts val="0"/>
              </a:spcAft>
              <a:buNone/>
            </a:pPr>
            <a:r>
              <a:rPr lang="en" sz="1000"/>
              <a:t>Eureka Clothing Company</a:t>
            </a:r>
            <a:endParaRPr sz="1000"/>
          </a:p>
          <a:p>
            <a:pPr marL="0" lvl="0" indent="0" algn="l" rtl="0">
              <a:lnSpc>
                <a:spcPct val="115000"/>
              </a:lnSpc>
              <a:spcBef>
                <a:spcPts val="0"/>
              </a:spcBef>
              <a:spcAft>
                <a:spcPts val="0"/>
              </a:spcAft>
              <a:buNone/>
            </a:pPr>
            <a:r>
              <a:rPr lang="en" sz="1000"/>
              <a:t>Eureka Jim</a:t>
            </a:r>
            <a:endParaRPr sz="1000"/>
          </a:p>
          <a:p>
            <a:pPr marL="0" lvl="0" indent="0" algn="l" rtl="0">
              <a:lnSpc>
                <a:spcPct val="115000"/>
              </a:lnSpc>
              <a:spcBef>
                <a:spcPts val="0"/>
              </a:spcBef>
              <a:spcAft>
                <a:spcPts val="0"/>
              </a:spcAft>
              <a:buNone/>
            </a:pPr>
            <a:r>
              <a:rPr lang="en" sz="1000"/>
              <a:t>Eureka Live</a:t>
            </a:r>
            <a:endParaRPr sz="1000"/>
          </a:p>
          <a:p>
            <a:pPr marL="0" lvl="0" indent="0" algn="l" rtl="0">
              <a:lnSpc>
                <a:spcPct val="115000"/>
              </a:lnSpc>
              <a:spcBef>
                <a:spcPts val="0"/>
              </a:spcBef>
              <a:spcAft>
                <a:spcPts val="0"/>
              </a:spcAft>
              <a:buNone/>
            </a:pPr>
            <a:r>
              <a:rPr lang="en" sz="1000"/>
              <a:t>Eureka Springs Coffee House</a:t>
            </a:r>
            <a:endParaRPr sz="1000"/>
          </a:p>
          <a:p>
            <a:pPr marL="0" lvl="0" indent="0" algn="l" rtl="0">
              <a:lnSpc>
                <a:spcPct val="115000"/>
              </a:lnSpc>
              <a:spcBef>
                <a:spcPts val="0"/>
              </a:spcBef>
              <a:spcAft>
                <a:spcPts val="0"/>
              </a:spcAft>
              <a:buNone/>
            </a:pPr>
            <a:r>
              <a:rPr lang="en" sz="1000"/>
              <a:t>Grand Central Hotel</a:t>
            </a:r>
            <a:endParaRPr sz="1000"/>
          </a:p>
          <a:p>
            <a:pPr marL="0" lvl="0" indent="0" algn="l" rtl="0">
              <a:lnSpc>
                <a:spcPct val="115000"/>
              </a:lnSpc>
              <a:spcBef>
                <a:spcPts val="0"/>
              </a:spcBef>
              <a:spcAft>
                <a:spcPts val="0"/>
              </a:spcAft>
              <a:buNone/>
            </a:pPr>
            <a:r>
              <a:rPr lang="en" sz="1000"/>
              <a:t>Missy’s White Rabbit</a:t>
            </a:r>
            <a:endParaRPr sz="1000"/>
          </a:p>
          <a:p>
            <a:pPr marL="0" lvl="0" indent="0" algn="l" rtl="0">
              <a:lnSpc>
                <a:spcPct val="115000"/>
              </a:lnSpc>
              <a:spcBef>
                <a:spcPts val="0"/>
              </a:spcBef>
              <a:spcAft>
                <a:spcPts val="0"/>
              </a:spcAft>
              <a:buNone/>
            </a:pPr>
            <a:r>
              <a:rPr lang="en" sz="1000"/>
              <a:t>Mud Street Cafe</a:t>
            </a:r>
            <a:endParaRPr sz="1000"/>
          </a:p>
          <a:p>
            <a:pPr marL="0" lvl="0" indent="0" algn="l" rtl="0">
              <a:lnSpc>
                <a:spcPct val="115000"/>
              </a:lnSpc>
              <a:spcBef>
                <a:spcPts val="0"/>
              </a:spcBef>
              <a:spcAft>
                <a:spcPts val="0"/>
              </a:spcAft>
              <a:buNone/>
            </a:pPr>
            <a:r>
              <a:rPr lang="en" sz="1000"/>
              <a:t>Opera in the Ozarks</a:t>
            </a:r>
            <a:endParaRPr sz="1000"/>
          </a:p>
          <a:p>
            <a:pPr marL="0" lvl="0" indent="0" algn="l" rtl="0">
              <a:lnSpc>
                <a:spcPct val="115000"/>
              </a:lnSpc>
              <a:spcBef>
                <a:spcPts val="0"/>
              </a:spcBef>
              <a:spcAft>
                <a:spcPts val="0"/>
              </a:spcAft>
              <a:buNone/>
            </a:pPr>
            <a:r>
              <a:rPr lang="en" sz="1000"/>
              <a:t>Rogues Manor</a:t>
            </a:r>
            <a:endParaRPr sz="1000"/>
          </a:p>
          <a:p>
            <a:pPr marL="0" lvl="0" indent="0" algn="l" rtl="0">
              <a:lnSpc>
                <a:spcPct val="115000"/>
              </a:lnSpc>
              <a:spcBef>
                <a:spcPts val="0"/>
              </a:spcBef>
              <a:spcAft>
                <a:spcPts val="0"/>
              </a:spcAft>
              <a:buNone/>
            </a:pPr>
            <a:r>
              <a:rPr lang="en" sz="1000"/>
              <a:t>Spring on Main</a:t>
            </a:r>
            <a:endParaRPr sz="1000"/>
          </a:p>
          <a:p>
            <a:pPr marL="0" lvl="0" indent="0" algn="l" rtl="0">
              <a:lnSpc>
                <a:spcPct val="115000"/>
              </a:lnSpc>
              <a:spcBef>
                <a:spcPts val="0"/>
              </a:spcBef>
              <a:spcAft>
                <a:spcPts val="0"/>
              </a:spcAft>
              <a:buNone/>
            </a:pPr>
            <a:r>
              <a:rPr lang="en" sz="1000"/>
              <a:t>The Great Passion Play</a:t>
            </a:r>
            <a:endParaRPr sz="1000"/>
          </a:p>
          <a:p>
            <a:pPr marL="0" lvl="0" indent="0" algn="l" rtl="0">
              <a:lnSpc>
                <a:spcPct val="115000"/>
              </a:lnSpc>
              <a:spcBef>
                <a:spcPts val="0"/>
              </a:spcBef>
              <a:spcAft>
                <a:spcPts val="0"/>
              </a:spcAft>
              <a:buNone/>
            </a:pPr>
            <a:r>
              <a:rPr lang="en" sz="1000"/>
              <a:t>Thorncrown Chapel</a:t>
            </a:r>
            <a:endParaRPr sz="1000"/>
          </a:p>
          <a:p>
            <a:pPr marL="0" lvl="0" indent="0" algn="l" rtl="0">
              <a:lnSpc>
                <a:spcPct val="115000"/>
              </a:lnSpc>
              <a:spcBef>
                <a:spcPts val="0"/>
              </a:spcBef>
              <a:spcAft>
                <a:spcPts val="0"/>
              </a:spcAft>
              <a:buNone/>
            </a:pPr>
            <a:r>
              <a:rPr lang="en" sz="1000"/>
              <a:t>Turpentine Creek Wildlife Refuge</a:t>
            </a:r>
            <a:endParaRPr sz="1000"/>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0e168a7ef3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0e168a7ef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fc790999e2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fc790999e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our team’s immersion in market, and a deeper creative workshop, we explored new campaign options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fc790999e2_0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fc790999e2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Ultimately, the “Free To Be” concept was selected, a campaign that celebrates Eureka’s welcoming culture, history of rejuvenation, and boundless beauty both in nature and in heart. </a:t>
            </a:r>
            <a:r>
              <a:rPr lang="en" b="1"/>
              <a:t>Our message that,  “Eureka Springs is where you’re free to be,” extends a warm invitation to come experience Eureka as your most authentic self—no matter what that may mean.</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fc790999e2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fc790999e2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pillars defined, we set out to bring “Free To Be” to life, showcasing Eureka’s appeal for outdoor adventurers, leisure seekers, and couples of all shapes and sizes.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fc790999e2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fc790999e2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chemeClr val="dk1"/>
                </a:solidFill>
              </a:rPr>
              <a:t>From behind the scenes… </a:t>
            </a:r>
            <a:endParaRPr b="1" i="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fc790999e2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fc790999e2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t>…to the actual captures, </a:t>
            </a:r>
            <a:r>
              <a:rPr lang="en"/>
              <a:t>we enjoyed every moment in Eureka. </a:t>
            </a:r>
            <a:r>
              <a:rPr lang="en">
                <a:solidFill>
                  <a:schemeClr val="dk1"/>
                </a:solidFill>
              </a:rPr>
              <a:t>Shot over 2 days and 8 locations in nearly-100-degree heat, our first photo and video shoot took place this past July.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0c38dcc748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0c38dcc748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From dining and dancing downtown to catching some waves to dipping a toe in an ice-cold spring, our shoot featured four different couples (including two newlywed scenes at the breathtaking Thorncrown Chapel!), an unforgettable community drum circle at Basin Spring Park, and many other “Only in Eureka” experiences.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fc790999e2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fc790999e2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produced our first 3 videos!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a2e2a3046_0_9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ca2e2a3046_0_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0d2f639ede_2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0d2f639ede_2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0c38dcc74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0c38dcc7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planned for our upcoming shoot!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fc790999e2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fc790999e2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ensure campaign consistency across all channels, our creative team crafted “Free To Be” brand guidelines, including a new audience persona, “The Seeker,” copywriting guidance, useful examples of pairing campaign visuals and messaging, and more.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0d2f639ede_2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0d2f639ede_2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Clr>
                <a:schemeClr val="dk1"/>
              </a:buClr>
              <a:buSzPts val="1100"/>
              <a:buFont typeface="Arial"/>
              <a:buNone/>
            </a:pPr>
            <a:r>
              <a:rPr lang="en" sz="1050">
                <a:solidFill>
                  <a:schemeClr val="dk1"/>
                </a:solidFill>
                <a:highlight>
                  <a:schemeClr val="lt1"/>
                </a:highlight>
                <a:latin typeface="Raleway"/>
                <a:ea typeface="Raleway"/>
                <a:cs typeface="Raleway"/>
                <a:sym typeface="Raleway"/>
              </a:rPr>
              <a:t>A </a:t>
            </a:r>
            <a:r>
              <a:rPr lang="en" sz="1050" b="1">
                <a:solidFill>
                  <a:schemeClr val="dk1"/>
                </a:solidFill>
                <a:highlight>
                  <a:schemeClr val="lt1"/>
                </a:highlight>
                <a:latin typeface="Raleway"/>
                <a:ea typeface="Raleway"/>
                <a:cs typeface="Raleway"/>
                <a:sym typeface="Raleway"/>
              </a:rPr>
              <a:t>deep thinker </a:t>
            </a:r>
            <a:r>
              <a:rPr lang="en" sz="1050">
                <a:solidFill>
                  <a:schemeClr val="dk1"/>
                </a:solidFill>
                <a:highlight>
                  <a:schemeClr val="lt1"/>
                </a:highlight>
                <a:latin typeface="Raleway"/>
                <a:ea typeface="Raleway"/>
                <a:cs typeface="Raleway"/>
                <a:sym typeface="Raleway"/>
              </a:rPr>
              <a:t>who has wondered about their place in the world and is interested in meeting others from </a:t>
            </a:r>
            <a:r>
              <a:rPr lang="en" sz="1050" b="1">
                <a:solidFill>
                  <a:schemeClr val="dk1"/>
                </a:solidFill>
                <a:highlight>
                  <a:schemeClr val="lt1"/>
                </a:highlight>
                <a:latin typeface="Raleway"/>
                <a:ea typeface="Raleway"/>
                <a:cs typeface="Raleway"/>
                <a:sym typeface="Raleway"/>
              </a:rPr>
              <a:t>different walks of life</a:t>
            </a:r>
            <a:r>
              <a:rPr lang="en" sz="1050">
                <a:solidFill>
                  <a:schemeClr val="dk1"/>
                </a:solidFill>
                <a:highlight>
                  <a:schemeClr val="lt1"/>
                </a:highlight>
                <a:latin typeface="Raleway"/>
                <a:ea typeface="Raleway"/>
                <a:cs typeface="Raleway"/>
                <a:sym typeface="Raleway"/>
              </a:rPr>
              <a:t> to help further expand their worldview.</a:t>
            </a:r>
            <a:endParaRPr sz="1050">
              <a:solidFill>
                <a:schemeClr val="dk1"/>
              </a:solidFill>
              <a:highlight>
                <a:schemeClr val="lt1"/>
              </a:highlight>
              <a:latin typeface="Raleway"/>
              <a:ea typeface="Raleway"/>
              <a:cs typeface="Raleway"/>
              <a:sym typeface="Raleway"/>
            </a:endParaRPr>
          </a:p>
          <a:p>
            <a:pPr marL="0" lvl="0" indent="0" algn="l" rtl="0">
              <a:lnSpc>
                <a:spcPct val="125000"/>
              </a:lnSpc>
              <a:spcBef>
                <a:spcPts val="0"/>
              </a:spcBef>
              <a:spcAft>
                <a:spcPts val="0"/>
              </a:spcAft>
              <a:buClr>
                <a:schemeClr val="dk1"/>
              </a:buClr>
              <a:buSzPts val="1100"/>
              <a:buFont typeface="Arial"/>
              <a:buNone/>
            </a:pPr>
            <a:br>
              <a:rPr lang="en" sz="850">
                <a:solidFill>
                  <a:schemeClr val="dk1"/>
                </a:solidFill>
                <a:highlight>
                  <a:schemeClr val="lt1"/>
                </a:highlight>
                <a:latin typeface="Raleway"/>
                <a:ea typeface="Raleway"/>
                <a:cs typeface="Raleway"/>
                <a:sym typeface="Raleway"/>
              </a:rPr>
            </a:br>
            <a:r>
              <a:rPr lang="en" sz="1050">
                <a:solidFill>
                  <a:schemeClr val="dk1"/>
                </a:solidFill>
                <a:highlight>
                  <a:schemeClr val="lt1"/>
                </a:highlight>
                <a:latin typeface="Raleway"/>
                <a:ea typeface="Raleway"/>
                <a:cs typeface="Raleway"/>
                <a:sym typeface="Raleway"/>
              </a:rPr>
              <a:t>The Seeker is </a:t>
            </a:r>
            <a:r>
              <a:rPr lang="en" sz="1050" b="1">
                <a:solidFill>
                  <a:schemeClr val="dk1"/>
                </a:solidFill>
                <a:highlight>
                  <a:schemeClr val="lt1"/>
                </a:highlight>
                <a:latin typeface="Raleway"/>
                <a:ea typeface="Raleway"/>
                <a:cs typeface="Raleway"/>
                <a:sym typeface="Raleway"/>
              </a:rPr>
              <a:t>curious and soulful, </a:t>
            </a:r>
            <a:r>
              <a:rPr lang="en" sz="1050">
                <a:solidFill>
                  <a:schemeClr val="dk1"/>
                </a:solidFill>
                <a:highlight>
                  <a:schemeClr val="lt1"/>
                </a:highlight>
                <a:latin typeface="Raleway"/>
                <a:ea typeface="Raleway"/>
                <a:cs typeface="Raleway"/>
                <a:sym typeface="Raleway"/>
              </a:rPr>
              <a:t>in search of travel that’s rich with </a:t>
            </a:r>
            <a:r>
              <a:rPr lang="en" sz="1050" b="1">
                <a:solidFill>
                  <a:schemeClr val="dk1"/>
                </a:solidFill>
                <a:highlight>
                  <a:schemeClr val="lt1"/>
                </a:highlight>
                <a:latin typeface="Raleway"/>
                <a:ea typeface="Raleway"/>
                <a:cs typeface="Raleway"/>
                <a:sym typeface="Raleway"/>
              </a:rPr>
              <a:t>authentic, meaningful </a:t>
            </a:r>
            <a:r>
              <a:rPr lang="en" sz="1050">
                <a:solidFill>
                  <a:schemeClr val="dk1"/>
                </a:solidFill>
                <a:highlight>
                  <a:schemeClr val="lt1"/>
                </a:highlight>
                <a:latin typeface="Raleway"/>
                <a:ea typeface="Raleway"/>
                <a:cs typeface="Raleway"/>
                <a:sym typeface="Raleway"/>
              </a:rPr>
              <a:t>experiences, preferring destinations that are </a:t>
            </a:r>
            <a:r>
              <a:rPr lang="en" sz="1050" b="1">
                <a:solidFill>
                  <a:schemeClr val="dk1"/>
                </a:solidFill>
                <a:highlight>
                  <a:schemeClr val="lt1"/>
                </a:highlight>
                <a:latin typeface="Raleway"/>
                <a:ea typeface="Raleway"/>
                <a:cs typeface="Raleway"/>
                <a:sym typeface="Raleway"/>
              </a:rPr>
              <a:t>unapologetically </a:t>
            </a:r>
            <a:r>
              <a:rPr lang="en" sz="1050">
                <a:solidFill>
                  <a:schemeClr val="dk1"/>
                </a:solidFill>
                <a:highlight>
                  <a:schemeClr val="lt1"/>
                </a:highlight>
                <a:latin typeface="Raleway"/>
                <a:ea typeface="Raleway"/>
                <a:cs typeface="Raleway"/>
                <a:sym typeface="Raleway"/>
              </a:rPr>
              <a:t>themselves and </a:t>
            </a:r>
            <a:r>
              <a:rPr lang="en" sz="1050" b="1">
                <a:solidFill>
                  <a:schemeClr val="dk1"/>
                </a:solidFill>
                <a:highlight>
                  <a:schemeClr val="lt1"/>
                </a:highlight>
                <a:latin typeface="Raleway"/>
                <a:ea typeface="Raleway"/>
                <a:cs typeface="Raleway"/>
                <a:sym typeface="Raleway"/>
              </a:rPr>
              <a:t>proud</a:t>
            </a:r>
            <a:r>
              <a:rPr lang="en" sz="1050">
                <a:solidFill>
                  <a:schemeClr val="dk1"/>
                </a:solidFill>
                <a:highlight>
                  <a:schemeClr val="lt1"/>
                </a:highlight>
                <a:latin typeface="Raleway"/>
                <a:ea typeface="Raleway"/>
                <a:cs typeface="Raleway"/>
                <a:sym typeface="Raleway"/>
              </a:rPr>
              <a:t> of who they are.</a:t>
            </a:r>
            <a:endParaRPr sz="1050">
              <a:solidFill>
                <a:schemeClr val="dk1"/>
              </a:solidFill>
              <a:highlight>
                <a:schemeClr val="lt1"/>
              </a:highlight>
              <a:latin typeface="Raleway"/>
              <a:ea typeface="Raleway"/>
              <a:cs typeface="Raleway"/>
              <a:sym typeface="Raleway"/>
            </a:endParaRPr>
          </a:p>
          <a:p>
            <a:pPr marL="0" lvl="0" indent="0" algn="l" rtl="0">
              <a:lnSpc>
                <a:spcPct val="125000"/>
              </a:lnSpc>
              <a:spcBef>
                <a:spcPts val="0"/>
              </a:spcBef>
              <a:spcAft>
                <a:spcPts val="0"/>
              </a:spcAft>
              <a:buClr>
                <a:schemeClr val="dk1"/>
              </a:buClr>
              <a:buSzPts val="1100"/>
              <a:buFont typeface="Arial"/>
              <a:buNone/>
            </a:pPr>
            <a:br>
              <a:rPr lang="en" sz="850">
                <a:solidFill>
                  <a:schemeClr val="dk1"/>
                </a:solidFill>
                <a:highlight>
                  <a:schemeClr val="lt1"/>
                </a:highlight>
                <a:latin typeface="Raleway"/>
                <a:ea typeface="Raleway"/>
                <a:cs typeface="Raleway"/>
                <a:sym typeface="Raleway"/>
              </a:rPr>
            </a:br>
            <a:r>
              <a:rPr lang="en" sz="1050">
                <a:solidFill>
                  <a:schemeClr val="dk1"/>
                </a:solidFill>
                <a:highlight>
                  <a:schemeClr val="lt1"/>
                </a:highlight>
                <a:latin typeface="Raleway"/>
                <a:ea typeface="Raleway"/>
                <a:cs typeface="Raleway"/>
                <a:sym typeface="Raleway"/>
              </a:rPr>
              <a:t>Uninhibited throughout their visit, The Seeker remains open to take it all in: </a:t>
            </a:r>
            <a:r>
              <a:rPr lang="en" sz="1050" b="1" i="1">
                <a:solidFill>
                  <a:schemeClr val="dk1"/>
                </a:solidFill>
                <a:highlight>
                  <a:schemeClr val="lt1"/>
                </a:highlight>
                <a:latin typeface="Raleway"/>
                <a:ea typeface="Raleway"/>
                <a:cs typeface="Raleway"/>
                <a:sym typeface="Raleway"/>
              </a:rPr>
              <a:t>“What does this show me?” “What does this mean to me?” </a:t>
            </a:r>
            <a:br>
              <a:rPr lang="en" sz="1050" b="1" i="1">
                <a:solidFill>
                  <a:schemeClr val="dk1"/>
                </a:solidFill>
                <a:highlight>
                  <a:schemeClr val="lt1"/>
                </a:highlight>
                <a:latin typeface="Raleway"/>
                <a:ea typeface="Raleway"/>
                <a:cs typeface="Raleway"/>
                <a:sym typeface="Raleway"/>
              </a:rPr>
            </a:br>
            <a:r>
              <a:rPr lang="en" sz="1050" b="1" i="1">
                <a:solidFill>
                  <a:schemeClr val="dk1"/>
                </a:solidFill>
                <a:highlight>
                  <a:schemeClr val="lt1"/>
                </a:highlight>
                <a:latin typeface="Raleway"/>
                <a:ea typeface="Raleway"/>
                <a:cs typeface="Raleway"/>
                <a:sym typeface="Raleway"/>
              </a:rPr>
              <a:t>“How does this make me feel?”</a:t>
            </a:r>
            <a:endParaRPr sz="1050" b="1" i="1">
              <a:solidFill>
                <a:schemeClr val="dk1"/>
              </a:solidFill>
              <a:highlight>
                <a:schemeClr val="lt1"/>
              </a:highlight>
              <a:latin typeface="Raleway"/>
              <a:ea typeface="Raleway"/>
              <a:cs typeface="Raleway"/>
              <a:sym typeface="Raleway"/>
            </a:endParaRPr>
          </a:p>
          <a:p>
            <a:pPr marL="0" lvl="0" indent="0" algn="l" rtl="0">
              <a:lnSpc>
                <a:spcPct val="125000"/>
              </a:lnSpc>
              <a:spcBef>
                <a:spcPts val="0"/>
              </a:spcBef>
              <a:spcAft>
                <a:spcPts val="0"/>
              </a:spcAft>
              <a:buClr>
                <a:schemeClr val="dk1"/>
              </a:buClr>
              <a:buSzPts val="1100"/>
              <a:buFont typeface="Arial"/>
              <a:buNone/>
            </a:pPr>
            <a:br>
              <a:rPr lang="en" sz="850">
                <a:solidFill>
                  <a:schemeClr val="dk1"/>
                </a:solidFill>
                <a:highlight>
                  <a:schemeClr val="lt1"/>
                </a:highlight>
                <a:latin typeface="Raleway"/>
                <a:ea typeface="Raleway"/>
                <a:cs typeface="Raleway"/>
                <a:sym typeface="Raleway"/>
              </a:rPr>
            </a:br>
            <a:r>
              <a:rPr lang="en" sz="1050">
                <a:solidFill>
                  <a:schemeClr val="dk1"/>
                </a:solidFill>
                <a:highlight>
                  <a:schemeClr val="lt1"/>
                </a:highlight>
                <a:latin typeface="Raleway"/>
                <a:ea typeface="Raleway"/>
                <a:cs typeface="Raleway"/>
                <a:sym typeface="Raleway"/>
              </a:rPr>
              <a:t>A </a:t>
            </a:r>
            <a:r>
              <a:rPr lang="en" sz="1050" b="1">
                <a:solidFill>
                  <a:schemeClr val="dk1"/>
                </a:solidFill>
                <a:highlight>
                  <a:schemeClr val="lt1"/>
                </a:highlight>
                <a:latin typeface="Raleway"/>
                <a:ea typeface="Raleway"/>
                <a:cs typeface="Raleway"/>
                <a:sym typeface="Raleway"/>
              </a:rPr>
              <a:t>respectful traveler, uninterested in flash or facade,</a:t>
            </a:r>
            <a:r>
              <a:rPr lang="en" sz="1050">
                <a:solidFill>
                  <a:schemeClr val="dk1"/>
                </a:solidFill>
                <a:highlight>
                  <a:schemeClr val="lt1"/>
                </a:highlight>
                <a:latin typeface="Raleway"/>
                <a:ea typeface="Raleway"/>
                <a:cs typeface="Raleway"/>
                <a:sym typeface="Raleway"/>
              </a:rPr>
              <a:t> The Seeker is eager to meet the memories a destination holds and be inspired to make their own.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fc790999e2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fc790999e2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Knot, Arkansas Bride, seasonal swaps across Meta/Google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fc790999e2_0_4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fc790999e2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Print, digital, and OOH in targeted Kansas City, MO, campaign — was nice to see a playful spin on existing campaign, proving that Free to Be has legs and can continue to evolve to meet future applications and target markets.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fc790999e2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fc790999e2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Seasonal swaps to NWA billboards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f98686abe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f98686abe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0d2f639ede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30d2f639ede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ca2e2a3046_0_19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ca2e2a3046_0_1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53d982a384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53d982a384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Tay / Jake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ca2e2a3046_0_20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ca2e2a3046_0_2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ececf71c4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ececf71c4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0d085dcdf1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30d085dcdf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Publications: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Knot </a:t>
            </a:r>
            <a:r>
              <a:rPr lang="en">
                <a:solidFill>
                  <a:schemeClr val="hlink"/>
                </a:solidFill>
                <a:uFill>
                  <a:noFill/>
                </a:uFill>
                <a:hlinkClick r:id="rId3"/>
              </a:rPr>
              <a:t>Specs here</a:t>
            </a:r>
            <a:r>
              <a:rPr lang="en">
                <a:solidFill>
                  <a:schemeClr val="dk1"/>
                </a:solidFill>
              </a:rPr>
              <a:t> (single full page)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Volume 3/July, due 6/7</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Volume 4/October, due 9/13 </a:t>
            </a:r>
            <a:r>
              <a:rPr lang="en">
                <a:solidFill>
                  <a:schemeClr val="hlink"/>
                </a:solidFill>
                <a:uFill>
                  <a:noFill/>
                </a:uFill>
                <a:hlinkClick r:id="rId4"/>
              </a:rPr>
              <a:t>Final Ad Linked Here</a:t>
            </a:r>
            <a:endParaRPr>
              <a:solidFill>
                <a:schemeClr val="hlink"/>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0d085dcdf1_2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30d085dcdf1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Publications: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Outside Magazine </a:t>
            </a:r>
            <a:r>
              <a:rPr lang="en">
                <a:solidFill>
                  <a:schemeClr val="hlink"/>
                </a:solidFill>
                <a:highlight>
                  <a:srgbClr val="FFFFFF"/>
                </a:highlight>
                <a:uFill>
                  <a:noFill/>
                </a:uFill>
                <a:hlinkClick r:id="rId3"/>
              </a:rPr>
              <a:t>Specs Here</a:t>
            </a:r>
            <a:r>
              <a:rPr lang="en">
                <a:solidFill>
                  <a:schemeClr val="dk1"/>
                </a:solidFill>
              </a:rPr>
              <a:t> (single full page)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May/June Issue - The Best Outdoor Festivals. Due 4/10</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July/August Issue - Come On, Get Happy / Best Beaches in the World. Due 6/12</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ca2e2a3046_0_2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ca2e2a3046_0_2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tactics that are performing below our benchmarks just launched in March - so we expect to see these number improve as the campaign ramp.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0c6250f7b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0c6250f7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f98686abe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2f98686abe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ca2e2a3046_0_20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ca2e2a3046_0_2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ed24179b0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2ed24179b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index score of 100 indicates consistent performance with 2023. 2023 is the baseline year for this index. An index score &gt; 100 indicates stronger performance in 2024. An index score &lt; 100 indicates underperformance in 2024.</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Website sessions from 8 of the top 10 DMAs are showing growth YoY with the exception of OKC (Index = 96) and St. Louis, MO (Index = 61)</a:t>
            </a:r>
            <a:endParaRPr/>
          </a:p>
          <a:p>
            <a:pPr marL="457200" lvl="0" indent="-298450" algn="l" rtl="0">
              <a:spcBef>
                <a:spcPts val="0"/>
              </a:spcBef>
              <a:spcAft>
                <a:spcPts val="0"/>
              </a:spcAft>
              <a:buSzPts val="1100"/>
              <a:buChar char="●"/>
            </a:pPr>
            <a:r>
              <a:rPr lang="en"/>
              <a:t>LOS among regional visitors is less in 2024 than 2023, however we are seeing significant growth in volume YoY.</a:t>
            </a:r>
            <a:endParaRPr/>
          </a:p>
          <a:p>
            <a:pPr marL="914400" lvl="1" indent="-298450" algn="l" rtl="0">
              <a:spcBef>
                <a:spcPts val="0"/>
              </a:spcBef>
              <a:spcAft>
                <a:spcPts val="0"/>
              </a:spcAft>
              <a:buSzPts val="1100"/>
              <a:buChar char="○"/>
            </a:pPr>
            <a:r>
              <a:rPr lang="en"/>
              <a:t>Sometimes as our sample size increases, we expect engagement to decrease or regress to the true mean. Meaning, let’s not panic and understand that growth in day trips from regional markets can be attributed to events and other factors.</a:t>
            </a:r>
            <a:endParaRPr/>
          </a:p>
          <a:p>
            <a:pPr marL="457200" lvl="0" indent="-298450" algn="l" rtl="0">
              <a:spcBef>
                <a:spcPts val="0"/>
              </a:spcBef>
              <a:spcAft>
                <a:spcPts val="0"/>
              </a:spcAft>
              <a:buSzPts val="1100"/>
              <a:buChar char="●"/>
            </a:pPr>
            <a:r>
              <a:rPr lang="en"/>
              <a:t>OKC, DFW, Wichita-Hutchinson, and STLMO all see stronger LOS in 2024 compared to 2023.</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f98686abee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2f98686abe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73cef670be_0_3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73cef670be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Tay - acknowledge audiences, importance of understanding the diverse audience but also what can be a common thread. Sometimes there wasn’t, but that’s where we can lean on targeted messages to the right audience at the right time, using keyword strategy, placement, geo-fencing, and other media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ca2e2a3046_0_2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2ca2e2a3046_0_2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f98686abee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f98686abe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Improvements to Calendar</a:t>
            </a:r>
            <a:endParaRPr/>
          </a:p>
          <a:p>
            <a:pPr marL="0" lvl="0" indent="0" algn="l" rtl="0">
              <a:spcBef>
                <a:spcPts val="0"/>
              </a:spcBef>
              <a:spcAft>
                <a:spcPts val="0"/>
              </a:spcAft>
              <a:buNone/>
            </a:pPr>
            <a:r>
              <a:rPr lang="en"/>
              <a:t>Improvements to Discoverability </a:t>
            </a:r>
            <a:endParaRPr/>
          </a:p>
          <a:p>
            <a:pPr marL="0" lvl="0" indent="0" algn="l" rtl="0">
              <a:spcBef>
                <a:spcPts val="0"/>
              </a:spcBef>
              <a:spcAft>
                <a:spcPts val="0"/>
              </a:spcAft>
              <a:buNone/>
            </a:pPr>
            <a:r>
              <a:rPr lang="en"/>
              <a:t>Improvements &amp; What has been done.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ca2e2a3046_0_16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ca2e2a3046_0_1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Improvements to Calendar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Improvements to Discoverability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Improvements &amp; What has been done.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f98686abee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2f98686abe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0c6b8ab461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30c6b8ab46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a455b297f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2a455b297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0c6b8ab461_3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30c6b8ab461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30c6b8ab461_3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30c6b8ab461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2f98686abee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2f98686abe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ede128c5bd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2ede128c5bd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0d2f639ede_2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0d2f639ede_2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Target paid media audiences - and then national retargeting &amp; premium publications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30d2f639ede_2_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30d2f639ede_2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30d2f639ede_2_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30d2f639ede_2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Partnership Effectives;</a:t>
            </a:r>
            <a:endParaRPr/>
          </a:p>
          <a:p>
            <a:pPr marL="457200" lvl="0" indent="-298450" algn="l" rtl="0">
              <a:spcBef>
                <a:spcPts val="0"/>
              </a:spcBef>
              <a:spcAft>
                <a:spcPts val="0"/>
              </a:spcAft>
              <a:buSzPts val="1100"/>
              <a:buAutoNum type="arabicPeriod"/>
            </a:pPr>
            <a:r>
              <a:rPr lang="en"/>
              <a:t>Guidance of key partners</a:t>
            </a:r>
            <a:endParaRPr/>
          </a:p>
          <a:p>
            <a:pPr marL="457200" lvl="0" indent="-298450" algn="l" rtl="0">
              <a:spcBef>
                <a:spcPts val="0"/>
              </a:spcBef>
              <a:spcAft>
                <a:spcPts val="0"/>
              </a:spcAft>
              <a:buSzPts val="1100"/>
              <a:buAutoNum type="arabicPeriod"/>
            </a:pPr>
            <a:r>
              <a:rPr lang="en"/>
              <a:t>Project mgmt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ca2e2a3046_0_18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2ca2e2a3046_0_1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30e168a7ef3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30e168a7ef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6ed253aa58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6ed253aa58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Call out changes from December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0d2f639ede_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0d2f639ede_2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6d68c19f6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6d68c19f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f98686abe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f98686ab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_11">
    <p:spTree>
      <p:nvGrpSpPr>
        <p:cNvPr id="1" name="Shape 50"/>
        <p:cNvGrpSpPr/>
        <p:nvPr/>
      </p:nvGrpSpPr>
      <p:grpSpPr>
        <a:xfrm>
          <a:off x="0" y="0"/>
          <a:ext cx="0" cy="0"/>
          <a:chOff x="0" y="0"/>
          <a:chExt cx="0" cy="0"/>
        </a:xfrm>
      </p:grpSpPr>
      <p:sp>
        <p:nvSpPr>
          <p:cNvPr id="51" name="Google Shape;51;p13"/>
          <p:cNvSpPr txBox="1">
            <a:spLocks noGrp="1"/>
          </p:cNvSpPr>
          <p:nvPr>
            <p:ph type="title" hasCustomPrompt="1"/>
          </p:nvPr>
        </p:nvSpPr>
        <p:spPr>
          <a:xfrm>
            <a:off x="4281671" y="1582413"/>
            <a:ext cx="1328100" cy="233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600"/>
              <a:buNone/>
              <a:defRPr sz="5600">
                <a:solidFill>
                  <a:schemeClr val="dk2"/>
                </a:solidFill>
              </a:defRPr>
            </a:lvl1pPr>
            <a:lvl2pPr lvl="1" algn="r" rtl="0">
              <a:spcBef>
                <a:spcPts val="0"/>
              </a:spcBef>
              <a:spcAft>
                <a:spcPts val="0"/>
              </a:spcAft>
              <a:buSzPts val="5600"/>
              <a:buNone/>
              <a:defRPr sz="5600"/>
            </a:lvl2pPr>
            <a:lvl3pPr lvl="2" algn="r" rtl="0">
              <a:spcBef>
                <a:spcPts val="0"/>
              </a:spcBef>
              <a:spcAft>
                <a:spcPts val="0"/>
              </a:spcAft>
              <a:buSzPts val="5600"/>
              <a:buNone/>
              <a:defRPr sz="5600"/>
            </a:lvl3pPr>
            <a:lvl4pPr lvl="3" algn="r" rtl="0">
              <a:spcBef>
                <a:spcPts val="0"/>
              </a:spcBef>
              <a:spcAft>
                <a:spcPts val="0"/>
              </a:spcAft>
              <a:buSzPts val="5600"/>
              <a:buNone/>
              <a:defRPr sz="5600"/>
            </a:lvl4pPr>
            <a:lvl5pPr lvl="4" algn="r" rtl="0">
              <a:spcBef>
                <a:spcPts val="0"/>
              </a:spcBef>
              <a:spcAft>
                <a:spcPts val="0"/>
              </a:spcAft>
              <a:buSzPts val="5600"/>
              <a:buNone/>
              <a:defRPr sz="5600"/>
            </a:lvl5pPr>
            <a:lvl6pPr lvl="5" algn="r" rtl="0">
              <a:spcBef>
                <a:spcPts val="0"/>
              </a:spcBef>
              <a:spcAft>
                <a:spcPts val="0"/>
              </a:spcAft>
              <a:buSzPts val="5600"/>
              <a:buNone/>
              <a:defRPr sz="5600"/>
            </a:lvl6pPr>
            <a:lvl7pPr lvl="6" algn="r" rtl="0">
              <a:spcBef>
                <a:spcPts val="0"/>
              </a:spcBef>
              <a:spcAft>
                <a:spcPts val="0"/>
              </a:spcAft>
              <a:buSzPts val="5600"/>
              <a:buNone/>
              <a:defRPr sz="5600"/>
            </a:lvl7pPr>
            <a:lvl8pPr lvl="7" algn="r" rtl="0">
              <a:spcBef>
                <a:spcPts val="0"/>
              </a:spcBef>
              <a:spcAft>
                <a:spcPts val="0"/>
              </a:spcAft>
              <a:buSzPts val="5600"/>
              <a:buNone/>
              <a:defRPr sz="5600"/>
            </a:lvl8pPr>
            <a:lvl9pPr lvl="8" algn="r" rtl="0">
              <a:spcBef>
                <a:spcPts val="0"/>
              </a:spcBef>
              <a:spcAft>
                <a:spcPts val="0"/>
              </a:spcAft>
              <a:buSzPts val="5600"/>
              <a:buNone/>
              <a:defRPr sz="5600"/>
            </a:lvl9pPr>
          </a:lstStyle>
          <a:p>
            <a:r>
              <a:t>xx%</a:t>
            </a:r>
          </a:p>
        </p:txBody>
      </p:sp>
      <p:sp>
        <p:nvSpPr>
          <p:cNvPr id="52" name="Google Shape;52;p13"/>
          <p:cNvSpPr txBox="1">
            <a:spLocks noGrp="1"/>
          </p:cNvSpPr>
          <p:nvPr>
            <p:ph type="title" idx="2" hasCustomPrompt="1"/>
          </p:nvPr>
        </p:nvSpPr>
        <p:spPr>
          <a:xfrm>
            <a:off x="4281671" y="2433678"/>
            <a:ext cx="1328100" cy="233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600"/>
              <a:buNone/>
              <a:defRPr sz="5600">
                <a:solidFill>
                  <a:schemeClr val="dk2"/>
                </a:solidFill>
              </a:defRPr>
            </a:lvl1pPr>
            <a:lvl2pPr lvl="1" algn="r" rtl="0">
              <a:spcBef>
                <a:spcPts val="0"/>
              </a:spcBef>
              <a:spcAft>
                <a:spcPts val="0"/>
              </a:spcAft>
              <a:buSzPts val="5600"/>
              <a:buNone/>
              <a:defRPr sz="5600"/>
            </a:lvl2pPr>
            <a:lvl3pPr lvl="2" algn="r" rtl="0">
              <a:spcBef>
                <a:spcPts val="0"/>
              </a:spcBef>
              <a:spcAft>
                <a:spcPts val="0"/>
              </a:spcAft>
              <a:buSzPts val="5600"/>
              <a:buNone/>
              <a:defRPr sz="5600"/>
            </a:lvl3pPr>
            <a:lvl4pPr lvl="3" algn="r" rtl="0">
              <a:spcBef>
                <a:spcPts val="0"/>
              </a:spcBef>
              <a:spcAft>
                <a:spcPts val="0"/>
              </a:spcAft>
              <a:buSzPts val="5600"/>
              <a:buNone/>
              <a:defRPr sz="5600"/>
            </a:lvl4pPr>
            <a:lvl5pPr lvl="4" algn="r" rtl="0">
              <a:spcBef>
                <a:spcPts val="0"/>
              </a:spcBef>
              <a:spcAft>
                <a:spcPts val="0"/>
              </a:spcAft>
              <a:buSzPts val="5600"/>
              <a:buNone/>
              <a:defRPr sz="5600"/>
            </a:lvl5pPr>
            <a:lvl6pPr lvl="5" algn="r" rtl="0">
              <a:spcBef>
                <a:spcPts val="0"/>
              </a:spcBef>
              <a:spcAft>
                <a:spcPts val="0"/>
              </a:spcAft>
              <a:buSzPts val="5600"/>
              <a:buNone/>
              <a:defRPr sz="5600"/>
            </a:lvl6pPr>
            <a:lvl7pPr lvl="6" algn="r" rtl="0">
              <a:spcBef>
                <a:spcPts val="0"/>
              </a:spcBef>
              <a:spcAft>
                <a:spcPts val="0"/>
              </a:spcAft>
              <a:buSzPts val="5600"/>
              <a:buNone/>
              <a:defRPr sz="5600"/>
            </a:lvl7pPr>
            <a:lvl8pPr lvl="7" algn="r" rtl="0">
              <a:spcBef>
                <a:spcPts val="0"/>
              </a:spcBef>
              <a:spcAft>
                <a:spcPts val="0"/>
              </a:spcAft>
              <a:buSzPts val="5600"/>
              <a:buNone/>
              <a:defRPr sz="5600"/>
            </a:lvl8pPr>
            <a:lvl9pPr lvl="8" algn="r" rtl="0">
              <a:spcBef>
                <a:spcPts val="0"/>
              </a:spcBef>
              <a:spcAft>
                <a:spcPts val="0"/>
              </a:spcAft>
              <a:buSzPts val="5600"/>
              <a:buNone/>
              <a:defRPr sz="5600"/>
            </a:lvl9pPr>
          </a:lstStyle>
          <a:p>
            <a:r>
              <a:t>xx%</a:t>
            </a:r>
          </a:p>
        </p:txBody>
      </p:sp>
      <p:sp>
        <p:nvSpPr>
          <p:cNvPr id="53" name="Google Shape;53;p13"/>
          <p:cNvSpPr txBox="1">
            <a:spLocks noGrp="1"/>
          </p:cNvSpPr>
          <p:nvPr>
            <p:ph type="title" idx="3" hasCustomPrompt="1"/>
          </p:nvPr>
        </p:nvSpPr>
        <p:spPr>
          <a:xfrm>
            <a:off x="4281671" y="3267730"/>
            <a:ext cx="1328100" cy="233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600"/>
              <a:buNone/>
              <a:defRPr sz="5600">
                <a:solidFill>
                  <a:schemeClr val="dk2"/>
                </a:solidFill>
              </a:defRPr>
            </a:lvl1pPr>
            <a:lvl2pPr lvl="1" algn="r" rtl="0">
              <a:spcBef>
                <a:spcPts val="0"/>
              </a:spcBef>
              <a:spcAft>
                <a:spcPts val="0"/>
              </a:spcAft>
              <a:buSzPts val="5600"/>
              <a:buNone/>
              <a:defRPr sz="5600"/>
            </a:lvl2pPr>
            <a:lvl3pPr lvl="2" algn="r" rtl="0">
              <a:spcBef>
                <a:spcPts val="0"/>
              </a:spcBef>
              <a:spcAft>
                <a:spcPts val="0"/>
              </a:spcAft>
              <a:buSzPts val="5600"/>
              <a:buNone/>
              <a:defRPr sz="5600"/>
            </a:lvl3pPr>
            <a:lvl4pPr lvl="3" algn="r" rtl="0">
              <a:spcBef>
                <a:spcPts val="0"/>
              </a:spcBef>
              <a:spcAft>
                <a:spcPts val="0"/>
              </a:spcAft>
              <a:buSzPts val="5600"/>
              <a:buNone/>
              <a:defRPr sz="5600"/>
            </a:lvl4pPr>
            <a:lvl5pPr lvl="4" algn="r" rtl="0">
              <a:spcBef>
                <a:spcPts val="0"/>
              </a:spcBef>
              <a:spcAft>
                <a:spcPts val="0"/>
              </a:spcAft>
              <a:buSzPts val="5600"/>
              <a:buNone/>
              <a:defRPr sz="5600"/>
            </a:lvl5pPr>
            <a:lvl6pPr lvl="5" algn="r" rtl="0">
              <a:spcBef>
                <a:spcPts val="0"/>
              </a:spcBef>
              <a:spcAft>
                <a:spcPts val="0"/>
              </a:spcAft>
              <a:buSzPts val="5600"/>
              <a:buNone/>
              <a:defRPr sz="5600"/>
            </a:lvl6pPr>
            <a:lvl7pPr lvl="6" algn="r" rtl="0">
              <a:spcBef>
                <a:spcPts val="0"/>
              </a:spcBef>
              <a:spcAft>
                <a:spcPts val="0"/>
              </a:spcAft>
              <a:buSzPts val="5600"/>
              <a:buNone/>
              <a:defRPr sz="5600"/>
            </a:lvl7pPr>
            <a:lvl8pPr lvl="7" algn="r" rtl="0">
              <a:spcBef>
                <a:spcPts val="0"/>
              </a:spcBef>
              <a:spcAft>
                <a:spcPts val="0"/>
              </a:spcAft>
              <a:buSzPts val="5600"/>
              <a:buNone/>
              <a:defRPr sz="5600"/>
            </a:lvl8pPr>
            <a:lvl9pPr lvl="8" algn="r" rtl="0">
              <a:spcBef>
                <a:spcPts val="0"/>
              </a:spcBef>
              <a:spcAft>
                <a:spcPts val="0"/>
              </a:spcAft>
              <a:buSzPts val="5600"/>
              <a:buNone/>
              <a:defRPr sz="5600"/>
            </a:lvl9pPr>
          </a:lstStyle>
          <a:p>
            <a:r>
              <a:t>xx%</a:t>
            </a:r>
          </a:p>
        </p:txBody>
      </p:sp>
      <p:sp>
        <p:nvSpPr>
          <p:cNvPr id="54" name="Google Shape;54;p13"/>
          <p:cNvSpPr txBox="1">
            <a:spLocks noGrp="1"/>
          </p:cNvSpPr>
          <p:nvPr>
            <p:ph type="title" idx="4" hasCustomPrompt="1"/>
          </p:nvPr>
        </p:nvSpPr>
        <p:spPr>
          <a:xfrm>
            <a:off x="4281671" y="4120421"/>
            <a:ext cx="1328100" cy="233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600"/>
              <a:buNone/>
              <a:defRPr sz="5600">
                <a:solidFill>
                  <a:schemeClr val="dk2"/>
                </a:solidFill>
              </a:defRPr>
            </a:lvl1pPr>
            <a:lvl2pPr lvl="1" algn="r" rtl="0">
              <a:spcBef>
                <a:spcPts val="0"/>
              </a:spcBef>
              <a:spcAft>
                <a:spcPts val="0"/>
              </a:spcAft>
              <a:buSzPts val="5600"/>
              <a:buNone/>
              <a:defRPr sz="5600"/>
            </a:lvl2pPr>
            <a:lvl3pPr lvl="2" algn="r" rtl="0">
              <a:spcBef>
                <a:spcPts val="0"/>
              </a:spcBef>
              <a:spcAft>
                <a:spcPts val="0"/>
              </a:spcAft>
              <a:buSzPts val="5600"/>
              <a:buNone/>
              <a:defRPr sz="5600"/>
            </a:lvl3pPr>
            <a:lvl4pPr lvl="3" algn="r" rtl="0">
              <a:spcBef>
                <a:spcPts val="0"/>
              </a:spcBef>
              <a:spcAft>
                <a:spcPts val="0"/>
              </a:spcAft>
              <a:buSzPts val="5600"/>
              <a:buNone/>
              <a:defRPr sz="5600"/>
            </a:lvl4pPr>
            <a:lvl5pPr lvl="4" algn="r" rtl="0">
              <a:spcBef>
                <a:spcPts val="0"/>
              </a:spcBef>
              <a:spcAft>
                <a:spcPts val="0"/>
              </a:spcAft>
              <a:buSzPts val="5600"/>
              <a:buNone/>
              <a:defRPr sz="5600"/>
            </a:lvl5pPr>
            <a:lvl6pPr lvl="5" algn="r" rtl="0">
              <a:spcBef>
                <a:spcPts val="0"/>
              </a:spcBef>
              <a:spcAft>
                <a:spcPts val="0"/>
              </a:spcAft>
              <a:buSzPts val="5600"/>
              <a:buNone/>
              <a:defRPr sz="5600"/>
            </a:lvl6pPr>
            <a:lvl7pPr lvl="6" algn="r" rtl="0">
              <a:spcBef>
                <a:spcPts val="0"/>
              </a:spcBef>
              <a:spcAft>
                <a:spcPts val="0"/>
              </a:spcAft>
              <a:buSzPts val="5600"/>
              <a:buNone/>
              <a:defRPr sz="5600"/>
            </a:lvl7pPr>
            <a:lvl8pPr lvl="7" algn="r" rtl="0">
              <a:spcBef>
                <a:spcPts val="0"/>
              </a:spcBef>
              <a:spcAft>
                <a:spcPts val="0"/>
              </a:spcAft>
              <a:buSzPts val="5600"/>
              <a:buNone/>
              <a:defRPr sz="5600"/>
            </a:lvl8pPr>
            <a:lvl9pPr lvl="8" algn="r" rtl="0">
              <a:spcBef>
                <a:spcPts val="0"/>
              </a:spcBef>
              <a:spcAft>
                <a:spcPts val="0"/>
              </a:spcAft>
              <a:buSzPts val="5600"/>
              <a:buNone/>
              <a:defRPr sz="5600"/>
            </a:lvl9pPr>
          </a:lstStyle>
          <a:p>
            <a:r>
              <a:t>xx%</a:t>
            </a:r>
          </a:p>
        </p:txBody>
      </p:sp>
      <p:sp>
        <p:nvSpPr>
          <p:cNvPr id="55" name="Google Shape;55;p13"/>
          <p:cNvSpPr txBox="1">
            <a:spLocks noGrp="1"/>
          </p:cNvSpPr>
          <p:nvPr>
            <p:ph type="subTitle" idx="1"/>
          </p:nvPr>
        </p:nvSpPr>
        <p:spPr>
          <a:xfrm flipH="1">
            <a:off x="5548577" y="1202963"/>
            <a:ext cx="2354100" cy="59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1155CC"/>
              </a:buClr>
              <a:buSzPts val="1900"/>
              <a:buFont typeface="Raleway ExtraBold"/>
              <a:buNone/>
              <a:defRPr sz="2400">
                <a:solidFill>
                  <a:srgbClr val="134F5C"/>
                </a:solidFill>
                <a:latin typeface="Barlow Semi Condensed Medium"/>
                <a:ea typeface="Barlow Semi Condensed Medium"/>
                <a:cs typeface="Barlow Semi Condensed Medium"/>
                <a:sym typeface="Barlow Semi Condensed Medium"/>
              </a:defRPr>
            </a:lvl1pPr>
            <a:lvl2pPr lvl="1"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2pPr>
            <a:lvl3pPr lvl="2"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3pPr>
            <a:lvl4pPr lvl="3"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4pPr>
            <a:lvl5pPr lvl="4"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5pPr>
            <a:lvl6pPr lvl="5"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6pPr>
            <a:lvl7pPr lvl="6"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7pPr>
            <a:lvl8pPr lvl="7"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8pPr>
            <a:lvl9pPr lvl="8"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9pPr>
          </a:lstStyle>
          <a:p>
            <a:endParaRPr/>
          </a:p>
        </p:txBody>
      </p:sp>
      <p:sp>
        <p:nvSpPr>
          <p:cNvPr id="56" name="Google Shape;56;p13"/>
          <p:cNvSpPr txBox="1">
            <a:spLocks noGrp="1"/>
          </p:cNvSpPr>
          <p:nvPr>
            <p:ph type="subTitle" idx="5"/>
          </p:nvPr>
        </p:nvSpPr>
        <p:spPr>
          <a:xfrm>
            <a:off x="5548577" y="1620923"/>
            <a:ext cx="2354100" cy="4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57" name="Google Shape;57;p13"/>
          <p:cNvSpPr txBox="1">
            <a:spLocks noGrp="1"/>
          </p:cNvSpPr>
          <p:nvPr>
            <p:ph type="subTitle" idx="6"/>
          </p:nvPr>
        </p:nvSpPr>
        <p:spPr>
          <a:xfrm flipH="1">
            <a:off x="5548577" y="2093598"/>
            <a:ext cx="2886300" cy="597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1155CC"/>
              </a:buClr>
              <a:buSzPts val="1900"/>
              <a:buFont typeface="Raleway ExtraBold"/>
              <a:buNone/>
              <a:defRPr sz="2400">
                <a:solidFill>
                  <a:srgbClr val="134F5C"/>
                </a:solidFill>
                <a:latin typeface="Barlow Semi Condensed Medium"/>
                <a:ea typeface="Barlow Semi Condensed Medium"/>
                <a:cs typeface="Barlow Semi Condensed Medium"/>
                <a:sym typeface="Barlow Semi Condensed Medium"/>
              </a:defRPr>
            </a:lvl1pPr>
            <a:lvl2pPr lvl="1"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2pPr>
            <a:lvl3pPr lvl="2"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3pPr>
            <a:lvl4pPr lvl="3"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4pPr>
            <a:lvl5pPr lvl="4"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5pPr>
            <a:lvl6pPr lvl="5"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6pPr>
            <a:lvl7pPr lvl="6"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7pPr>
            <a:lvl8pPr lvl="7"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8pPr>
            <a:lvl9pPr lvl="8"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9pPr>
          </a:lstStyle>
          <a:p>
            <a:endParaRPr/>
          </a:p>
        </p:txBody>
      </p:sp>
      <p:sp>
        <p:nvSpPr>
          <p:cNvPr id="58" name="Google Shape;58;p13"/>
          <p:cNvSpPr txBox="1">
            <a:spLocks noGrp="1"/>
          </p:cNvSpPr>
          <p:nvPr>
            <p:ph type="subTitle" idx="7"/>
          </p:nvPr>
        </p:nvSpPr>
        <p:spPr>
          <a:xfrm>
            <a:off x="5548577" y="2511773"/>
            <a:ext cx="2354100" cy="4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59" name="Google Shape;59;p13"/>
          <p:cNvSpPr txBox="1">
            <a:spLocks noGrp="1"/>
          </p:cNvSpPr>
          <p:nvPr>
            <p:ph type="subTitle" idx="8"/>
          </p:nvPr>
        </p:nvSpPr>
        <p:spPr>
          <a:xfrm flipH="1">
            <a:off x="5548577" y="3219815"/>
            <a:ext cx="2354100" cy="233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1155CC"/>
              </a:buClr>
              <a:buSzPts val="1900"/>
              <a:buFont typeface="Raleway ExtraBold"/>
              <a:buNone/>
              <a:defRPr sz="2400">
                <a:solidFill>
                  <a:srgbClr val="134F5C"/>
                </a:solidFill>
                <a:latin typeface="Barlow Semi Condensed Medium"/>
                <a:ea typeface="Barlow Semi Condensed Medium"/>
                <a:cs typeface="Barlow Semi Condensed Medium"/>
                <a:sym typeface="Barlow Semi Condensed Medium"/>
              </a:defRPr>
            </a:lvl1pPr>
            <a:lvl2pPr lvl="1"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2pPr>
            <a:lvl3pPr lvl="2"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3pPr>
            <a:lvl4pPr lvl="3"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4pPr>
            <a:lvl5pPr lvl="4"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5pPr>
            <a:lvl6pPr lvl="5"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6pPr>
            <a:lvl7pPr lvl="6"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7pPr>
            <a:lvl8pPr lvl="7"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8pPr>
            <a:lvl9pPr lvl="8"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9pPr>
          </a:lstStyle>
          <a:p>
            <a:endParaRPr/>
          </a:p>
        </p:txBody>
      </p:sp>
      <p:sp>
        <p:nvSpPr>
          <p:cNvPr id="60" name="Google Shape;60;p13"/>
          <p:cNvSpPr txBox="1">
            <a:spLocks noGrp="1"/>
          </p:cNvSpPr>
          <p:nvPr>
            <p:ph type="subTitle" idx="9"/>
          </p:nvPr>
        </p:nvSpPr>
        <p:spPr>
          <a:xfrm>
            <a:off x="5548577" y="3273556"/>
            <a:ext cx="2354100" cy="4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61" name="Google Shape;61;p13"/>
          <p:cNvSpPr txBox="1">
            <a:spLocks noGrp="1"/>
          </p:cNvSpPr>
          <p:nvPr>
            <p:ph type="subTitle" idx="13"/>
          </p:nvPr>
        </p:nvSpPr>
        <p:spPr>
          <a:xfrm flipH="1">
            <a:off x="5548577" y="4086177"/>
            <a:ext cx="2354100" cy="233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1155CC"/>
              </a:buClr>
              <a:buSzPts val="1900"/>
              <a:buFont typeface="Raleway ExtraBold"/>
              <a:buNone/>
              <a:defRPr sz="2400">
                <a:solidFill>
                  <a:srgbClr val="134F5C"/>
                </a:solidFill>
                <a:latin typeface="Barlow Semi Condensed Medium"/>
                <a:ea typeface="Barlow Semi Condensed Medium"/>
                <a:cs typeface="Barlow Semi Condensed Medium"/>
                <a:sym typeface="Barlow Semi Condensed Medium"/>
              </a:defRPr>
            </a:lvl1pPr>
            <a:lvl2pPr lvl="1"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2pPr>
            <a:lvl3pPr lvl="2"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3pPr>
            <a:lvl4pPr lvl="3"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4pPr>
            <a:lvl5pPr lvl="4"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5pPr>
            <a:lvl6pPr lvl="5"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6pPr>
            <a:lvl7pPr lvl="6"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7pPr>
            <a:lvl8pPr lvl="7"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8pPr>
            <a:lvl9pPr lvl="8" rtl="0">
              <a:lnSpc>
                <a:spcPct val="100000"/>
              </a:lnSpc>
              <a:spcBef>
                <a:spcPts val="0"/>
              </a:spcBef>
              <a:spcAft>
                <a:spcPts val="0"/>
              </a:spcAft>
              <a:buClr>
                <a:srgbClr val="1155CC"/>
              </a:buClr>
              <a:buSzPts val="1900"/>
              <a:buFont typeface="Raleway ExtraBold"/>
              <a:buNone/>
              <a:defRPr sz="1900">
                <a:solidFill>
                  <a:srgbClr val="1155CC"/>
                </a:solidFill>
                <a:latin typeface="Raleway ExtraBold"/>
                <a:ea typeface="Raleway ExtraBold"/>
                <a:cs typeface="Raleway ExtraBold"/>
                <a:sym typeface="Raleway ExtraBold"/>
              </a:defRPr>
            </a:lvl9pPr>
          </a:lstStyle>
          <a:p>
            <a:endParaRPr/>
          </a:p>
        </p:txBody>
      </p:sp>
      <p:sp>
        <p:nvSpPr>
          <p:cNvPr id="62" name="Google Shape;62;p13"/>
          <p:cNvSpPr txBox="1">
            <a:spLocks noGrp="1"/>
          </p:cNvSpPr>
          <p:nvPr>
            <p:ph type="subTitle" idx="14"/>
          </p:nvPr>
        </p:nvSpPr>
        <p:spPr>
          <a:xfrm>
            <a:off x="5548577" y="4139918"/>
            <a:ext cx="2354100" cy="4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63" name="Google Shape;63;p13"/>
          <p:cNvSpPr txBox="1">
            <a:spLocks noGrp="1"/>
          </p:cNvSpPr>
          <p:nvPr>
            <p:ph type="title" idx="15"/>
          </p:nvPr>
        </p:nvSpPr>
        <p:spPr>
          <a:xfrm>
            <a:off x="624561" y="361226"/>
            <a:ext cx="3702900" cy="896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4"/>
        <p:cNvGrpSpPr/>
        <p:nvPr/>
      </p:nvGrpSpPr>
      <p:grpSpPr>
        <a:xfrm>
          <a:off x="0" y="0"/>
          <a:ext cx="0" cy="0"/>
          <a:chOff x="0" y="0"/>
          <a:chExt cx="0" cy="0"/>
        </a:xfrm>
      </p:grpSpPr>
      <p:sp>
        <p:nvSpPr>
          <p:cNvPr id="65" name="Google Shape;65;p14"/>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rgbClr val="222222"/>
                </a:solidFill>
                <a:latin typeface="Raleway"/>
                <a:ea typeface="Raleway"/>
                <a:cs typeface="Raleway"/>
                <a:sym typeface="Raleway"/>
              </a:rPr>
              <a:t>|    </a:t>
            </a:r>
            <a:fld id="{00000000-1234-1234-1234-123412341234}" type="slidenum">
              <a:rPr lang="en" sz="700">
                <a:solidFill>
                  <a:srgbClr val="222222"/>
                </a:solidFill>
                <a:latin typeface="Raleway"/>
                <a:ea typeface="Raleway"/>
                <a:cs typeface="Raleway"/>
                <a:sym typeface="Raleway"/>
              </a:rPr>
              <a:t>‹#›</a:t>
            </a:fld>
            <a:r>
              <a:rPr lang="en" sz="700">
                <a:solidFill>
                  <a:srgbClr val="222222"/>
                </a:solidFill>
                <a:latin typeface="Raleway"/>
                <a:ea typeface="Raleway"/>
                <a:cs typeface="Raleway"/>
                <a:sym typeface="Raleway"/>
              </a:rPr>
              <a:t> </a:t>
            </a:r>
            <a:endParaRPr sz="700">
              <a:solidFill>
                <a:srgbClr val="222222"/>
              </a:solidFill>
              <a:latin typeface="Raleway"/>
              <a:ea typeface="Raleway"/>
              <a:cs typeface="Raleway"/>
              <a:sym typeface="Raleway"/>
            </a:endParaRPr>
          </a:p>
        </p:txBody>
      </p:sp>
      <p:pic>
        <p:nvPicPr>
          <p:cNvPr id="66" name="Google Shape;66;p14"/>
          <p:cNvPicPr preferRelativeResize="0"/>
          <p:nvPr/>
        </p:nvPicPr>
        <p:blipFill>
          <a:blip r:embed="rId2">
            <a:alphaModFix/>
          </a:blip>
          <a:stretch>
            <a:fillRect/>
          </a:stretch>
        </p:blipFill>
        <p:spPr>
          <a:xfrm>
            <a:off x="8029860" y="4854925"/>
            <a:ext cx="637148" cy="183550"/>
          </a:xfrm>
          <a:prstGeom prst="rect">
            <a:avLst/>
          </a:prstGeom>
          <a:noFill/>
          <a:ln>
            <a:noFill/>
          </a:ln>
        </p:spPr>
      </p:pic>
      <p:sp>
        <p:nvSpPr>
          <p:cNvPr id="67" name="Google Shape;67;p14"/>
          <p:cNvSpPr/>
          <p:nvPr/>
        </p:nvSpPr>
        <p:spPr>
          <a:xfrm rot="5400000">
            <a:off x="-36450" y="500625"/>
            <a:ext cx="302400" cy="120300"/>
          </a:xfrm>
          <a:prstGeom prst="triangle">
            <a:avLst>
              <a:gd name="adj" fmla="val 50000"/>
            </a:avLst>
          </a:prstGeom>
          <a:noFill/>
          <a:ln w="19050" cap="flat" cmpd="sng">
            <a:solidFill>
              <a:srgbClr val="3333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EW Design">
  <p:cSld name="BLANK_3_1">
    <p:spTree>
      <p:nvGrpSpPr>
        <p:cNvPr id="1" name="Shape 68"/>
        <p:cNvGrpSpPr/>
        <p:nvPr/>
      </p:nvGrpSpPr>
      <p:grpSpPr>
        <a:xfrm>
          <a:off x="0" y="0"/>
          <a:ext cx="0" cy="0"/>
          <a:chOff x="0" y="0"/>
          <a:chExt cx="0" cy="0"/>
        </a:xfrm>
      </p:grpSpPr>
      <p:sp>
        <p:nvSpPr>
          <p:cNvPr id="69" name="Google Shape;69;p15"/>
          <p:cNvSpPr txBox="1"/>
          <p:nvPr/>
        </p:nvSpPr>
        <p:spPr>
          <a:xfrm>
            <a:off x="8357697" y="4579443"/>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rgbClr val="222222"/>
                </a:solidFill>
                <a:latin typeface="Raleway"/>
                <a:ea typeface="Raleway"/>
                <a:cs typeface="Raleway"/>
                <a:sym typeface="Raleway"/>
              </a:rPr>
              <a:t>|    </a:t>
            </a:r>
            <a:fld id="{00000000-1234-1234-1234-123412341234}" type="slidenum">
              <a:rPr lang="en" sz="700">
                <a:solidFill>
                  <a:srgbClr val="222222"/>
                </a:solidFill>
                <a:latin typeface="Raleway"/>
                <a:ea typeface="Raleway"/>
                <a:cs typeface="Raleway"/>
                <a:sym typeface="Raleway"/>
              </a:rPr>
              <a:t>‹#›</a:t>
            </a:fld>
            <a:r>
              <a:rPr lang="en" sz="700">
                <a:solidFill>
                  <a:srgbClr val="222222"/>
                </a:solidFill>
                <a:latin typeface="Raleway"/>
                <a:ea typeface="Raleway"/>
                <a:cs typeface="Raleway"/>
                <a:sym typeface="Raleway"/>
              </a:rPr>
              <a:t> </a:t>
            </a:r>
            <a:endParaRPr sz="700">
              <a:solidFill>
                <a:srgbClr val="222222"/>
              </a:solidFill>
              <a:latin typeface="Raleway"/>
              <a:ea typeface="Raleway"/>
              <a:cs typeface="Raleway"/>
              <a:sym typeface="Raleway"/>
            </a:endParaRPr>
          </a:p>
        </p:txBody>
      </p:sp>
      <p:pic>
        <p:nvPicPr>
          <p:cNvPr id="70" name="Google Shape;70;p15"/>
          <p:cNvPicPr preferRelativeResize="0"/>
          <p:nvPr/>
        </p:nvPicPr>
        <p:blipFill>
          <a:blip r:embed="rId2">
            <a:alphaModFix/>
          </a:blip>
          <a:stretch>
            <a:fillRect/>
          </a:stretch>
        </p:blipFill>
        <p:spPr>
          <a:xfrm>
            <a:off x="7720546" y="4684468"/>
            <a:ext cx="637148" cy="183550"/>
          </a:xfrm>
          <a:prstGeom prst="rect">
            <a:avLst/>
          </a:prstGeom>
          <a:noFill/>
          <a:ln>
            <a:noFill/>
          </a:ln>
        </p:spPr>
      </p:pic>
      <p:pic>
        <p:nvPicPr>
          <p:cNvPr id="71" name="Google Shape;71;p15"/>
          <p:cNvPicPr preferRelativeResize="0"/>
          <p:nvPr/>
        </p:nvPicPr>
        <p:blipFill rotWithShape="1">
          <a:blip r:embed="rId3">
            <a:alphaModFix amt="50000"/>
          </a:blip>
          <a:srcRect l="1976" t="36912" r="185" b="33447"/>
          <a:stretch/>
        </p:blipFill>
        <p:spPr>
          <a:xfrm>
            <a:off x="683401" y="4693696"/>
            <a:ext cx="1180539" cy="211925"/>
          </a:xfrm>
          <a:prstGeom prst="rect">
            <a:avLst/>
          </a:prstGeom>
          <a:noFill/>
          <a:ln>
            <a:noFill/>
          </a:ln>
        </p:spPr>
      </p:pic>
    </p:spTree>
  </p:cSld>
  <p:clrMapOvr>
    <a:masterClrMapping/>
  </p:clrMapOvr>
  <p:extLst>
    <p:ext uri="{DCECCB84-F9BA-43D5-87BE-67443E8EF086}">
      <p15:sldGuideLst xmlns:p15="http://schemas.microsoft.com/office/powerpoint/2012/main">
        <p15:guide id="1" pos="263">
          <p15:clr>
            <a:srgbClr val="E46962"/>
          </p15:clr>
        </p15:guide>
        <p15:guide id="2" pos="432">
          <p15:clr>
            <a:srgbClr val="E46962"/>
          </p15:clr>
        </p15:guide>
        <p15:guide id="3" pos="1409">
          <p15:clr>
            <a:srgbClr val="E46962"/>
          </p15:clr>
        </p15:guide>
        <p15:guide id="4" pos="2385">
          <p15:clr>
            <a:srgbClr val="E46962"/>
          </p15:clr>
        </p15:guide>
        <p15:guide id="5" pos="2880">
          <p15:clr>
            <a:srgbClr val="E46962"/>
          </p15:clr>
        </p15:guide>
        <p15:guide id="6" pos="3375">
          <p15:clr>
            <a:srgbClr val="E46962"/>
          </p15:clr>
        </p15:guide>
        <p15:guide id="7" pos="4351">
          <p15:clr>
            <a:srgbClr val="E46962"/>
          </p15:clr>
        </p15:guide>
        <p15:guide id="8" pos="5328">
          <p15:clr>
            <a:srgbClr val="E46962"/>
          </p15:clr>
        </p15:guide>
        <p15:guide id="9" pos="5497">
          <p15:clr>
            <a:srgbClr val="E46962"/>
          </p15:clr>
        </p15:guide>
        <p15:guide id="10" orient="horz" pos="256">
          <p15:clr>
            <a:srgbClr val="E46962"/>
          </p15:clr>
        </p15:guide>
        <p15:guide id="11" orient="horz" pos="432">
          <p15:clr>
            <a:srgbClr val="E46962"/>
          </p15:clr>
        </p15:guide>
        <p15:guide id="12" orient="horz" pos="2972">
          <p15:clr>
            <a:srgbClr val="E46962"/>
          </p15:clr>
        </p15:guide>
        <p15:guide id="13" orient="horz" pos="2808">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12">
  <p:cSld name="BLANK_1_13">
    <p:spTree>
      <p:nvGrpSpPr>
        <p:cNvPr id="1" name="Shape 72"/>
        <p:cNvGrpSpPr/>
        <p:nvPr/>
      </p:nvGrpSpPr>
      <p:grpSpPr>
        <a:xfrm>
          <a:off x="0" y="0"/>
          <a:ext cx="0" cy="0"/>
          <a:chOff x="0" y="0"/>
          <a:chExt cx="0" cy="0"/>
        </a:xfrm>
      </p:grpSpPr>
      <p:pic>
        <p:nvPicPr>
          <p:cNvPr id="73" name="Google Shape;73;p16"/>
          <p:cNvPicPr preferRelativeResize="0"/>
          <p:nvPr/>
        </p:nvPicPr>
        <p:blipFill>
          <a:blip r:embed="rId2">
            <a:alphaModFix/>
          </a:blip>
          <a:stretch>
            <a:fillRect/>
          </a:stretch>
        </p:blipFill>
        <p:spPr>
          <a:xfrm>
            <a:off x="8469802" y="83800"/>
            <a:ext cx="535357" cy="1542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
  <p:cSld name="CUSTOM_12">
    <p:spTree>
      <p:nvGrpSpPr>
        <p:cNvPr id="1" name="Shape 74"/>
        <p:cNvGrpSpPr/>
        <p:nvPr/>
      </p:nvGrpSpPr>
      <p:grpSpPr>
        <a:xfrm>
          <a:off x="0" y="0"/>
          <a:ext cx="0" cy="0"/>
          <a:chOff x="0" y="0"/>
          <a:chExt cx="0" cy="0"/>
        </a:xfrm>
      </p:grpSpPr>
      <p:sp>
        <p:nvSpPr>
          <p:cNvPr id="75" name="Google Shape;75;p17"/>
          <p:cNvSpPr/>
          <p:nvPr/>
        </p:nvSpPr>
        <p:spPr>
          <a:xfrm>
            <a:off x="0" y="0"/>
            <a:ext cx="9144000" cy="10584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76" name="Google Shape;76;p17"/>
          <p:cNvPicPr preferRelativeResize="0"/>
          <p:nvPr/>
        </p:nvPicPr>
        <p:blipFill>
          <a:blip r:embed="rId2">
            <a:alphaModFix/>
          </a:blip>
          <a:stretch>
            <a:fillRect/>
          </a:stretch>
        </p:blipFill>
        <p:spPr>
          <a:xfrm>
            <a:off x="8469800" y="83800"/>
            <a:ext cx="535352" cy="1542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1 1 1">
  <p:cSld name="BLANK_1_1_1">
    <p:spTree>
      <p:nvGrpSpPr>
        <p:cNvPr id="1" name="Shape 77"/>
        <p:cNvGrpSpPr/>
        <p:nvPr/>
      </p:nvGrpSpPr>
      <p:grpSpPr>
        <a:xfrm>
          <a:off x="0" y="0"/>
          <a:ext cx="0" cy="0"/>
          <a:chOff x="0" y="0"/>
          <a:chExt cx="0" cy="0"/>
        </a:xfrm>
      </p:grpSpPr>
      <p:sp>
        <p:nvSpPr>
          <p:cNvPr id="78" name="Google Shape;78;p18"/>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chemeClr val="lt1"/>
                </a:solidFill>
                <a:latin typeface="Raleway"/>
                <a:ea typeface="Raleway"/>
                <a:cs typeface="Raleway"/>
                <a:sym typeface="Raleway"/>
              </a:rPr>
              <a:t>|    </a:t>
            </a:r>
            <a:fld id="{00000000-1234-1234-1234-123412341234}" type="slidenum">
              <a:rPr lang="en" sz="700">
                <a:solidFill>
                  <a:schemeClr val="lt1"/>
                </a:solidFill>
                <a:latin typeface="Raleway"/>
                <a:ea typeface="Raleway"/>
                <a:cs typeface="Raleway"/>
                <a:sym typeface="Raleway"/>
              </a:rPr>
              <a:t>‹#›</a:t>
            </a:fld>
            <a:r>
              <a:rPr lang="en" sz="700">
                <a:solidFill>
                  <a:schemeClr val="lt1"/>
                </a:solidFill>
                <a:latin typeface="Raleway"/>
                <a:ea typeface="Raleway"/>
                <a:cs typeface="Raleway"/>
                <a:sym typeface="Raleway"/>
              </a:rPr>
              <a:t> </a:t>
            </a:r>
            <a:endParaRPr sz="700">
              <a:solidFill>
                <a:schemeClr val="lt1"/>
              </a:solidFill>
              <a:latin typeface="Raleway"/>
              <a:ea typeface="Raleway"/>
              <a:cs typeface="Raleway"/>
              <a:sym typeface="Raleway"/>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1 1 1">
  <p:cSld name="TITLE_1_2">
    <p:spTree>
      <p:nvGrpSpPr>
        <p:cNvPr id="1" name="Shape 79"/>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80"/>
        <p:cNvGrpSpPr/>
        <p:nvPr/>
      </p:nvGrpSpPr>
      <p:grpSpPr>
        <a:xfrm>
          <a:off x="0" y="0"/>
          <a:ext cx="0" cy="0"/>
          <a:chOff x="0" y="0"/>
          <a:chExt cx="0" cy="0"/>
        </a:xfrm>
      </p:grpSpPr>
      <p:pic>
        <p:nvPicPr>
          <p:cNvPr id="81" name="Google Shape;81;p20"/>
          <p:cNvPicPr preferRelativeResize="0"/>
          <p:nvPr/>
        </p:nvPicPr>
        <p:blipFill>
          <a:blip r:embed="rId2">
            <a:alphaModFix/>
          </a:blip>
          <a:stretch>
            <a:fillRect/>
          </a:stretch>
        </p:blipFill>
        <p:spPr>
          <a:xfrm>
            <a:off x="8334660" y="4854925"/>
            <a:ext cx="637148" cy="183550"/>
          </a:xfrm>
          <a:prstGeom prst="rect">
            <a:avLst/>
          </a:prstGeom>
          <a:noFill/>
          <a:ln>
            <a:noFill/>
          </a:ln>
        </p:spPr>
      </p:pic>
      <p:sp>
        <p:nvSpPr>
          <p:cNvPr id="82" name="Google Shape;82;p20"/>
          <p:cNvSpPr/>
          <p:nvPr/>
        </p:nvSpPr>
        <p:spPr>
          <a:xfrm rot="5400000">
            <a:off x="-36450" y="500625"/>
            <a:ext cx="302400" cy="120300"/>
          </a:xfrm>
          <a:prstGeom prst="triangle">
            <a:avLst>
              <a:gd name="adj" fmla="val 50000"/>
            </a:avLst>
          </a:prstGeom>
          <a:noFill/>
          <a:ln w="19050" cap="flat" cmpd="sng">
            <a:solidFill>
              <a:srgbClr val="3333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
        <p:cNvGrpSpPr/>
        <p:nvPr/>
      </p:nvGrpSpPr>
      <p:grpSpPr>
        <a:xfrm>
          <a:off x="0" y="0"/>
          <a:ext cx="0" cy="0"/>
          <a:chOff x="0" y="0"/>
          <a:chExt cx="0" cy="0"/>
        </a:xfrm>
      </p:grpSpPr>
      <p:sp>
        <p:nvSpPr>
          <p:cNvPr id="86" name="Google Shape;86;p22"/>
          <p:cNvSpPr txBox="1">
            <a:spLocks noGrp="1"/>
          </p:cNvSpPr>
          <p:nvPr>
            <p:ph type="title"/>
          </p:nvPr>
        </p:nvSpPr>
        <p:spPr>
          <a:xfrm>
            <a:off x="1442925" y="6807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8" name="Google Shape;88;p22"/>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rgbClr val="222222"/>
                </a:solidFill>
                <a:latin typeface="Raleway"/>
                <a:ea typeface="Raleway"/>
                <a:cs typeface="Raleway"/>
                <a:sym typeface="Raleway"/>
              </a:rPr>
              <a:t>|    </a:t>
            </a:r>
            <a:fld id="{00000000-1234-1234-1234-123412341234}" type="slidenum">
              <a:rPr lang="en" sz="700">
                <a:solidFill>
                  <a:srgbClr val="222222"/>
                </a:solidFill>
                <a:latin typeface="Raleway"/>
                <a:ea typeface="Raleway"/>
                <a:cs typeface="Raleway"/>
                <a:sym typeface="Raleway"/>
              </a:rPr>
              <a:t>‹#›</a:t>
            </a:fld>
            <a:r>
              <a:rPr lang="en" sz="700">
                <a:solidFill>
                  <a:srgbClr val="222222"/>
                </a:solidFill>
                <a:latin typeface="Raleway"/>
                <a:ea typeface="Raleway"/>
                <a:cs typeface="Raleway"/>
                <a:sym typeface="Raleway"/>
              </a:rPr>
              <a:t> </a:t>
            </a:r>
            <a:endParaRPr sz="700">
              <a:solidFill>
                <a:srgbClr val="222222"/>
              </a:solidFill>
              <a:latin typeface="Raleway"/>
              <a:ea typeface="Raleway"/>
              <a:cs typeface="Raleway"/>
              <a:sym typeface="Raleway"/>
            </a:endParaRPr>
          </a:p>
        </p:txBody>
      </p:sp>
      <p:pic>
        <p:nvPicPr>
          <p:cNvPr id="89" name="Google Shape;89;p22"/>
          <p:cNvPicPr preferRelativeResize="0"/>
          <p:nvPr/>
        </p:nvPicPr>
        <p:blipFill>
          <a:blip r:embed="rId2">
            <a:alphaModFix/>
          </a:blip>
          <a:stretch>
            <a:fillRect/>
          </a:stretch>
        </p:blipFill>
        <p:spPr>
          <a:xfrm>
            <a:off x="8029860" y="4854925"/>
            <a:ext cx="637148" cy="1835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23"/>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rgbClr val="222222"/>
                </a:solidFill>
                <a:latin typeface="Raleway"/>
                <a:ea typeface="Raleway"/>
                <a:cs typeface="Raleway"/>
                <a:sym typeface="Raleway"/>
              </a:rPr>
              <a:t>|    </a:t>
            </a:r>
            <a:fld id="{00000000-1234-1234-1234-123412341234}" type="slidenum">
              <a:rPr lang="en" sz="700">
                <a:solidFill>
                  <a:srgbClr val="222222"/>
                </a:solidFill>
                <a:latin typeface="Raleway"/>
                <a:ea typeface="Raleway"/>
                <a:cs typeface="Raleway"/>
                <a:sym typeface="Raleway"/>
              </a:rPr>
              <a:t>‹#›</a:t>
            </a:fld>
            <a:r>
              <a:rPr lang="en" sz="700">
                <a:solidFill>
                  <a:srgbClr val="222222"/>
                </a:solidFill>
                <a:latin typeface="Raleway"/>
                <a:ea typeface="Raleway"/>
                <a:cs typeface="Raleway"/>
                <a:sym typeface="Raleway"/>
              </a:rPr>
              <a:t> </a:t>
            </a:r>
            <a:endParaRPr sz="700">
              <a:solidFill>
                <a:srgbClr val="222222"/>
              </a:solidFill>
              <a:latin typeface="Raleway"/>
              <a:ea typeface="Raleway"/>
              <a:cs typeface="Raleway"/>
              <a:sym typeface="Raleway"/>
            </a:endParaRPr>
          </a:p>
        </p:txBody>
      </p:sp>
      <p:pic>
        <p:nvPicPr>
          <p:cNvPr id="92" name="Google Shape;92;p23"/>
          <p:cNvPicPr preferRelativeResize="0"/>
          <p:nvPr/>
        </p:nvPicPr>
        <p:blipFill>
          <a:blip r:embed="rId2">
            <a:alphaModFix/>
          </a:blip>
          <a:stretch>
            <a:fillRect/>
          </a:stretch>
        </p:blipFill>
        <p:spPr>
          <a:xfrm>
            <a:off x="8029860" y="4854925"/>
            <a:ext cx="637148" cy="1835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3">
  <p:cSld name="TITLE_3">
    <p:spTree>
      <p:nvGrpSpPr>
        <p:cNvPr id="1" name="Shape 93"/>
        <p:cNvGrpSpPr/>
        <p:nvPr/>
      </p:nvGrpSpPr>
      <p:grpSpPr>
        <a:xfrm>
          <a:off x="0" y="0"/>
          <a:ext cx="0" cy="0"/>
          <a:chOff x="0" y="0"/>
          <a:chExt cx="0" cy="0"/>
        </a:xfrm>
      </p:grpSpPr>
      <p:sp>
        <p:nvSpPr>
          <p:cNvPr id="94" name="Google Shape;94;p2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5" name="Google Shape;95;p2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6" name="Google Shape;96;p24"/>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rgbClr val="222222"/>
                </a:solidFill>
                <a:latin typeface="Raleway"/>
                <a:ea typeface="Raleway"/>
                <a:cs typeface="Raleway"/>
                <a:sym typeface="Raleway"/>
              </a:rPr>
              <a:t>|    </a:t>
            </a:r>
            <a:fld id="{00000000-1234-1234-1234-123412341234}" type="slidenum">
              <a:rPr lang="en" sz="700">
                <a:solidFill>
                  <a:srgbClr val="222222"/>
                </a:solidFill>
                <a:latin typeface="Raleway"/>
                <a:ea typeface="Raleway"/>
                <a:cs typeface="Raleway"/>
                <a:sym typeface="Raleway"/>
              </a:rPr>
              <a:t>‹#›</a:t>
            </a:fld>
            <a:r>
              <a:rPr lang="en" sz="700">
                <a:solidFill>
                  <a:srgbClr val="222222"/>
                </a:solidFill>
                <a:latin typeface="Raleway"/>
                <a:ea typeface="Raleway"/>
                <a:cs typeface="Raleway"/>
                <a:sym typeface="Raleway"/>
              </a:rPr>
              <a:t> </a:t>
            </a:r>
            <a:endParaRPr sz="700">
              <a:solidFill>
                <a:srgbClr val="222222"/>
              </a:solidFill>
              <a:latin typeface="Raleway"/>
              <a:ea typeface="Raleway"/>
              <a:cs typeface="Raleway"/>
              <a:sym typeface="Raleway"/>
            </a:endParaRPr>
          </a:p>
        </p:txBody>
      </p:sp>
      <p:pic>
        <p:nvPicPr>
          <p:cNvPr id="97" name="Google Shape;97;p24"/>
          <p:cNvPicPr preferRelativeResize="0"/>
          <p:nvPr/>
        </p:nvPicPr>
        <p:blipFill>
          <a:blip r:embed="rId2">
            <a:alphaModFix/>
          </a:blip>
          <a:stretch>
            <a:fillRect/>
          </a:stretch>
        </p:blipFill>
        <p:spPr>
          <a:xfrm>
            <a:off x="8029860" y="4854925"/>
            <a:ext cx="637148" cy="1835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1 1 1 1">
  <p:cSld name="BLANK_1_1_1">
    <p:spTree>
      <p:nvGrpSpPr>
        <p:cNvPr id="1" name="Shape 98"/>
        <p:cNvGrpSpPr/>
        <p:nvPr/>
      </p:nvGrpSpPr>
      <p:grpSpPr>
        <a:xfrm>
          <a:off x="0" y="0"/>
          <a:ext cx="0" cy="0"/>
          <a:chOff x="0" y="0"/>
          <a:chExt cx="0" cy="0"/>
        </a:xfrm>
      </p:grpSpPr>
      <p:sp>
        <p:nvSpPr>
          <p:cNvPr id="99" name="Google Shape;99;p25"/>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rgbClr val="222222"/>
                </a:solidFill>
                <a:latin typeface="Raleway"/>
                <a:ea typeface="Raleway"/>
                <a:cs typeface="Raleway"/>
                <a:sym typeface="Raleway"/>
              </a:rPr>
              <a:t>|    </a:t>
            </a:r>
            <a:fld id="{00000000-1234-1234-1234-123412341234}" type="slidenum">
              <a:rPr lang="en" sz="700">
                <a:solidFill>
                  <a:srgbClr val="222222"/>
                </a:solidFill>
                <a:latin typeface="Raleway"/>
                <a:ea typeface="Raleway"/>
                <a:cs typeface="Raleway"/>
                <a:sym typeface="Raleway"/>
              </a:rPr>
              <a:t>‹#›</a:t>
            </a:fld>
            <a:r>
              <a:rPr lang="en" sz="700">
                <a:solidFill>
                  <a:srgbClr val="222222"/>
                </a:solidFill>
                <a:latin typeface="Raleway"/>
                <a:ea typeface="Raleway"/>
                <a:cs typeface="Raleway"/>
                <a:sym typeface="Raleway"/>
              </a:rPr>
              <a:t> </a:t>
            </a:r>
            <a:endParaRPr sz="700">
              <a:solidFill>
                <a:srgbClr val="222222"/>
              </a:solidFill>
              <a:latin typeface="Raleway"/>
              <a:ea typeface="Raleway"/>
              <a:cs typeface="Raleway"/>
              <a:sym typeface="Raleway"/>
            </a:endParaRPr>
          </a:p>
        </p:txBody>
      </p:sp>
      <p:pic>
        <p:nvPicPr>
          <p:cNvPr id="100" name="Google Shape;100;p25"/>
          <p:cNvPicPr preferRelativeResize="0"/>
          <p:nvPr/>
        </p:nvPicPr>
        <p:blipFill>
          <a:blip r:embed="rId2">
            <a:alphaModFix/>
          </a:blip>
          <a:stretch>
            <a:fillRect/>
          </a:stretch>
        </p:blipFill>
        <p:spPr>
          <a:xfrm>
            <a:off x="8029860" y="4854925"/>
            <a:ext cx="637148" cy="183550"/>
          </a:xfrm>
          <a:prstGeom prst="rect">
            <a:avLst/>
          </a:prstGeom>
          <a:noFill/>
          <a:ln>
            <a:noFill/>
          </a:ln>
        </p:spPr>
      </p:pic>
      <p:sp>
        <p:nvSpPr>
          <p:cNvPr id="101" name="Google Shape;101;p25"/>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rgbClr val="222222"/>
                </a:solidFill>
                <a:latin typeface="Raleway"/>
                <a:ea typeface="Raleway"/>
                <a:cs typeface="Raleway"/>
                <a:sym typeface="Raleway"/>
              </a:rPr>
              <a:t>|    </a:t>
            </a:r>
            <a:fld id="{00000000-1234-1234-1234-123412341234}" type="slidenum">
              <a:rPr lang="en" sz="700">
                <a:solidFill>
                  <a:srgbClr val="222222"/>
                </a:solidFill>
                <a:latin typeface="Raleway"/>
                <a:ea typeface="Raleway"/>
                <a:cs typeface="Raleway"/>
                <a:sym typeface="Raleway"/>
              </a:rPr>
              <a:t>‹#›</a:t>
            </a:fld>
            <a:r>
              <a:rPr lang="en" sz="700">
                <a:solidFill>
                  <a:srgbClr val="222222"/>
                </a:solidFill>
                <a:latin typeface="Raleway"/>
                <a:ea typeface="Raleway"/>
                <a:cs typeface="Raleway"/>
                <a:sym typeface="Raleway"/>
              </a:rPr>
              <a:t> </a:t>
            </a:r>
            <a:endParaRPr sz="700">
              <a:solidFill>
                <a:srgbClr val="222222"/>
              </a:solidFill>
              <a:latin typeface="Raleway"/>
              <a:ea typeface="Raleway"/>
              <a:cs typeface="Raleway"/>
              <a:sym typeface="Raleway"/>
            </a:endParaRPr>
          </a:p>
        </p:txBody>
      </p:sp>
      <p:pic>
        <p:nvPicPr>
          <p:cNvPr id="102" name="Google Shape;102;p25"/>
          <p:cNvPicPr preferRelativeResize="0"/>
          <p:nvPr/>
        </p:nvPicPr>
        <p:blipFill>
          <a:blip r:embed="rId2">
            <a:alphaModFix/>
          </a:blip>
          <a:stretch>
            <a:fillRect/>
          </a:stretch>
        </p:blipFill>
        <p:spPr>
          <a:xfrm>
            <a:off x="8029860" y="4854925"/>
            <a:ext cx="637148" cy="1835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103"/>
        <p:cNvGrpSpPr/>
        <p:nvPr/>
      </p:nvGrpSpPr>
      <p:grpSpPr>
        <a:xfrm>
          <a:off x="0" y="0"/>
          <a:ext cx="0" cy="0"/>
          <a:chOff x="0" y="0"/>
          <a:chExt cx="0" cy="0"/>
        </a:xfrm>
      </p:grpSpPr>
      <p:sp>
        <p:nvSpPr>
          <p:cNvPr id="104" name="Google Shape;104;p26"/>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rgbClr val="222222"/>
                </a:solidFill>
                <a:latin typeface="Raleway"/>
                <a:ea typeface="Raleway"/>
                <a:cs typeface="Raleway"/>
                <a:sym typeface="Raleway"/>
              </a:rPr>
              <a:t>|    </a:t>
            </a:r>
            <a:fld id="{00000000-1234-1234-1234-123412341234}" type="slidenum">
              <a:rPr lang="en" sz="700">
                <a:solidFill>
                  <a:srgbClr val="222222"/>
                </a:solidFill>
                <a:latin typeface="Raleway"/>
                <a:ea typeface="Raleway"/>
                <a:cs typeface="Raleway"/>
                <a:sym typeface="Raleway"/>
              </a:rPr>
              <a:t>‹#›</a:t>
            </a:fld>
            <a:r>
              <a:rPr lang="en" sz="700">
                <a:solidFill>
                  <a:srgbClr val="222222"/>
                </a:solidFill>
                <a:latin typeface="Raleway"/>
                <a:ea typeface="Raleway"/>
                <a:cs typeface="Raleway"/>
                <a:sym typeface="Raleway"/>
              </a:rPr>
              <a:t> </a:t>
            </a:r>
            <a:endParaRPr sz="700">
              <a:solidFill>
                <a:srgbClr val="222222"/>
              </a:solidFill>
              <a:latin typeface="Raleway"/>
              <a:ea typeface="Raleway"/>
              <a:cs typeface="Raleway"/>
              <a:sym typeface="Raleway"/>
            </a:endParaRPr>
          </a:p>
        </p:txBody>
      </p:sp>
      <p:pic>
        <p:nvPicPr>
          <p:cNvPr id="105" name="Google Shape;105;p26"/>
          <p:cNvPicPr preferRelativeResize="0"/>
          <p:nvPr/>
        </p:nvPicPr>
        <p:blipFill>
          <a:blip r:embed="rId2">
            <a:alphaModFix/>
          </a:blip>
          <a:stretch>
            <a:fillRect/>
          </a:stretch>
        </p:blipFill>
        <p:spPr>
          <a:xfrm>
            <a:off x="8029860" y="4854925"/>
            <a:ext cx="637148" cy="183550"/>
          </a:xfrm>
          <a:prstGeom prst="rect">
            <a:avLst/>
          </a:prstGeom>
          <a:noFill/>
          <a:ln>
            <a:noFill/>
          </a:ln>
        </p:spPr>
      </p:pic>
      <p:sp>
        <p:nvSpPr>
          <p:cNvPr id="106" name="Google Shape;106;p26"/>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rgbClr val="222222"/>
                </a:solidFill>
                <a:latin typeface="Raleway"/>
                <a:ea typeface="Raleway"/>
                <a:cs typeface="Raleway"/>
                <a:sym typeface="Raleway"/>
              </a:rPr>
              <a:t>|    </a:t>
            </a:r>
            <a:fld id="{00000000-1234-1234-1234-123412341234}" type="slidenum">
              <a:rPr lang="en" sz="700">
                <a:solidFill>
                  <a:srgbClr val="222222"/>
                </a:solidFill>
                <a:latin typeface="Raleway"/>
                <a:ea typeface="Raleway"/>
                <a:cs typeface="Raleway"/>
                <a:sym typeface="Raleway"/>
              </a:rPr>
              <a:t>‹#›</a:t>
            </a:fld>
            <a:r>
              <a:rPr lang="en" sz="700">
                <a:solidFill>
                  <a:srgbClr val="222222"/>
                </a:solidFill>
                <a:latin typeface="Raleway"/>
                <a:ea typeface="Raleway"/>
                <a:cs typeface="Raleway"/>
                <a:sym typeface="Raleway"/>
              </a:rPr>
              <a:t> </a:t>
            </a:r>
            <a:endParaRPr sz="700">
              <a:solidFill>
                <a:srgbClr val="222222"/>
              </a:solidFill>
              <a:latin typeface="Raleway"/>
              <a:ea typeface="Raleway"/>
              <a:cs typeface="Raleway"/>
              <a:sym typeface="Raleway"/>
            </a:endParaRPr>
          </a:p>
        </p:txBody>
      </p:sp>
      <p:pic>
        <p:nvPicPr>
          <p:cNvPr id="107" name="Google Shape;107;p26"/>
          <p:cNvPicPr preferRelativeResize="0"/>
          <p:nvPr/>
        </p:nvPicPr>
        <p:blipFill>
          <a:blip r:embed="rId2">
            <a:alphaModFix/>
          </a:blip>
          <a:stretch>
            <a:fillRect/>
          </a:stretch>
        </p:blipFill>
        <p:spPr>
          <a:xfrm>
            <a:off x="8029860" y="4854925"/>
            <a:ext cx="637148" cy="1835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EW Design">
  <p:cSld name="BLANK_3_1">
    <p:spTree>
      <p:nvGrpSpPr>
        <p:cNvPr id="1" name="Shape 108"/>
        <p:cNvGrpSpPr/>
        <p:nvPr/>
      </p:nvGrpSpPr>
      <p:grpSpPr>
        <a:xfrm>
          <a:off x="0" y="0"/>
          <a:ext cx="0" cy="0"/>
          <a:chOff x="0" y="0"/>
          <a:chExt cx="0" cy="0"/>
        </a:xfrm>
      </p:grpSpPr>
      <p:sp>
        <p:nvSpPr>
          <p:cNvPr id="109" name="Google Shape;109;p27"/>
          <p:cNvSpPr txBox="1"/>
          <p:nvPr/>
        </p:nvSpPr>
        <p:spPr>
          <a:xfrm>
            <a:off x="8357697" y="4579443"/>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rgbClr val="222222"/>
                </a:solidFill>
                <a:latin typeface="Raleway"/>
                <a:ea typeface="Raleway"/>
                <a:cs typeface="Raleway"/>
                <a:sym typeface="Raleway"/>
              </a:rPr>
              <a:t>|    </a:t>
            </a:r>
            <a:fld id="{00000000-1234-1234-1234-123412341234}" type="slidenum">
              <a:rPr lang="en" sz="700">
                <a:solidFill>
                  <a:srgbClr val="222222"/>
                </a:solidFill>
                <a:latin typeface="Raleway"/>
                <a:ea typeface="Raleway"/>
                <a:cs typeface="Raleway"/>
                <a:sym typeface="Raleway"/>
              </a:rPr>
              <a:t>‹#›</a:t>
            </a:fld>
            <a:r>
              <a:rPr lang="en" sz="700">
                <a:solidFill>
                  <a:srgbClr val="222222"/>
                </a:solidFill>
                <a:latin typeface="Raleway"/>
                <a:ea typeface="Raleway"/>
                <a:cs typeface="Raleway"/>
                <a:sym typeface="Raleway"/>
              </a:rPr>
              <a:t> </a:t>
            </a:r>
            <a:endParaRPr sz="700">
              <a:solidFill>
                <a:srgbClr val="222222"/>
              </a:solidFill>
              <a:latin typeface="Raleway"/>
              <a:ea typeface="Raleway"/>
              <a:cs typeface="Raleway"/>
              <a:sym typeface="Raleway"/>
            </a:endParaRPr>
          </a:p>
        </p:txBody>
      </p:sp>
      <p:pic>
        <p:nvPicPr>
          <p:cNvPr id="110" name="Google Shape;110;p27"/>
          <p:cNvPicPr preferRelativeResize="0"/>
          <p:nvPr/>
        </p:nvPicPr>
        <p:blipFill>
          <a:blip r:embed="rId2">
            <a:alphaModFix/>
          </a:blip>
          <a:stretch>
            <a:fillRect/>
          </a:stretch>
        </p:blipFill>
        <p:spPr>
          <a:xfrm>
            <a:off x="7720546" y="4684468"/>
            <a:ext cx="637148" cy="183550"/>
          </a:xfrm>
          <a:prstGeom prst="rect">
            <a:avLst/>
          </a:prstGeom>
          <a:noFill/>
          <a:ln>
            <a:noFill/>
          </a:ln>
        </p:spPr>
      </p:pic>
      <p:pic>
        <p:nvPicPr>
          <p:cNvPr id="111" name="Google Shape;111;p27"/>
          <p:cNvPicPr preferRelativeResize="0"/>
          <p:nvPr/>
        </p:nvPicPr>
        <p:blipFill rotWithShape="1">
          <a:blip r:embed="rId3">
            <a:alphaModFix amt="50000"/>
          </a:blip>
          <a:srcRect l="1976" t="36912" r="185" b="33447"/>
          <a:stretch/>
        </p:blipFill>
        <p:spPr>
          <a:xfrm>
            <a:off x="683401" y="4693696"/>
            <a:ext cx="1180539" cy="211925"/>
          </a:xfrm>
          <a:prstGeom prst="rect">
            <a:avLst/>
          </a:prstGeom>
          <a:noFill/>
          <a:ln>
            <a:noFill/>
          </a:ln>
        </p:spPr>
      </p:pic>
    </p:spTree>
  </p:cSld>
  <p:clrMapOvr>
    <a:masterClrMapping/>
  </p:clrMapOvr>
  <p:extLst>
    <p:ext uri="{DCECCB84-F9BA-43D5-87BE-67443E8EF086}">
      <p15:sldGuideLst xmlns:p15="http://schemas.microsoft.com/office/powerpoint/2012/main">
        <p15:guide id="1" pos="263">
          <p15:clr>
            <a:srgbClr val="E46962"/>
          </p15:clr>
        </p15:guide>
        <p15:guide id="2" pos="432">
          <p15:clr>
            <a:srgbClr val="E46962"/>
          </p15:clr>
        </p15:guide>
        <p15:guide id="3" pos="1409">
          <p15:clr>
            <a:srgbClr val="E46962"/>
          </p15:clr>
        </p15:guide>
        <p15:guide id="4" pos="2385">
          <p15:clr>
            <a:srgbClr val="E46962"/>
          </p15:clr>
        </p15:guide>
        <p15:guide id="5" pos="2880">
          <p15:clr>
            <a:srgbClr val="E46962"/>
          </p15:clr>
        </p15:guide>
        <p15:guide id="6" pos="3375">
          <p15:clr>
            <a:srgbClr val="E46962"/>
          </p15:clr>
        </p15:guide>
        <p15:guide id="7" pos="4351">
          <p15:clr>
            <a:srgbClr val="E46962"/>
          </p15:clr>
        </p15:guide>
        <p15:guide id="8" pos="5328">
          <p15:clr>
            <a:srgbClr val="E46962"/>
          </p15:clr>
        </p15:guide>
        <p15:guide id="9" pos="5497">
          <p15:clr>
            <a:srgbClr val="E46962"/>
          </p15:clr>
        </p15:guide>
        <p15:guide id="10" orient="horz" pos="256">
          <p15:clr>
            <a:srgbClr val="E46962"/>
          </p15:clr>
        </p15:guide>
        <p15:guide id="11" orient="horz" pos="432">
          <p15:clr>
            <a:srgbClr val="E46962"/>
          </p15:clr>
        </p15:guide>
        <p15:guide id="12" orient="horz" pos="2972">
          <p15:clr>
            <a:srgbClr val="E46962"/>
          </p15:clr>
        </p15:guide>
        <p15:guide id="13" orient="horz" pos="280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2"/>
        <p:cNvGrpSpPr/>
        <p:nvPr/>
      </p:nvGrpSpPr>
      <p:grpSpPr>
        <a:xfrm>
          <a:off x="0" y="0"/>
          <a:ext cx="0" cy="0"/>
          <a:chOff x="0" y="0"/>
          <a:chExt cx="0" cy="0"/>
        </a:xfrm>
      </p:grpSpPr>
      <p:sp>
        <p:nvSpPr>
          <p:cNvPr id="113" name="Google Shape;113;p2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400"/>
              <a:buNone/>
              <a:defRPr/>
            </a:lvl1pPr>
          </a:lstStyle>
          <a:p>
            <a:endParaRPr/>
          </a:p>
        </p:txBody>
      </p:sp>
      <p:sp>
        <p:nvSpPr>
          <p:cNvPr id="114" name="Google Shape;114;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1 12">
  <p:cSld name="BLANK_1_13">
    <p:spTree>
      <p:nvGrpSpPr>
        <p:cNvPr id="1" name="Shape 115"/>
        <p:cNvGrpSpPr/>
        <p:nvPr/>
      </p:nvGrpSpPr>
      <p:grpSpPr>
        <a:xfrm>
          <a:off x="0" y="0"/>
          <a:ext cx="0" cy="0"/>
          <a:chOff x="0" y="0"/>
          <a:chExt cx="0" cy="0"/>
        </a:xfrm>
      </p:grpSpPr>
      <p:pic>
        <p:nvPicPr>
          <p:cNvPr id="116" name="Google Shape;116;p29"/>
          <p:cNvPicPr preferRelativeResize="0"/>
          <p:nvPr/>
        </p:nvPicPr>
        <p:blipFill>
          <a:blip r:embed="rId2">
            <a:alphaModFix/>
          </a:blip>
          <a:stretch>
            <a:fillRect/>
          </a:stretch>
        </p:blipFill>
        <p:spPr>
          <a:xfrm>
            <a:off x="8469802" y="83800"/>
            <a:ext cx="535357" cy="1542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117"/>
        <p:cNvGrpSpPr/>
        <p:nvPr/>
      </p:nvGrpSpPr>
      <p:grpSpPr>
        <a:xfrm>
          <a:off x="0" y="0"/>
          <a:ext cx="0" cy="0"/>
          <a:chOff x="0" y="0"/>
          <a:chExt cx="0" cy="0"/>
        </a:xfrm>
      </p:grpSpPr>
      <p:pic>
        <p:nvPicPr>
          <p:cNvPr id="118" name="Google Shape;118;p30"/>
          <p:cNvPicPr preferRelativeResize="0"/>
          <p:nvPr/>
        </p:nvPicPr>
        <p:blipFill>
          <a:blip r:embed="rId2">
            <a:alphaModFix/>
          </a:blip>
          <a:stretch>
            <a:fillRect/>
          </a:stretch>
        </p:blipFill>
        <p:spPr>
          <a:xfrm>
            <a:off x="8334660" y="4854925"/>
            <a:ext cx="637148" cy="183550"/>
          </a:xfrm>
          <a:prstGeom prst="rect">
            <a:avLst/>
          </a:prstGeom>
          <a:noFill/>
          <a:ln>
            <a:noFill/>
          </a:ln>
        </p:spPr>
      </p:pic>
      <p:sp>
        <p:nvSpPr>
          <p:cNvPr id="119" name="Google Shape;119;p30"/>
          <p:cNvSpPr/>
          <p:nvPr/>
        </p:nvSpPr>
        <p:spPr>
          <a:xfrm rot="5400000">
            <a:off x="-36450" y="500625"/>
            <a:ext cx="302400" cy="120300"/>
          </a:xfrm>
          <a:prstGeom prst="triangle">
            <a:avLst>
              <a:gd name="adj" fmla="val 50000"/>
            </a:avLst>
          </a:prstGeom>
          <a:noFill/>
          <a:ln w="19050" cap="flat" cmpd="sng">
            <a:solidFill>
              <a:srgbClr val="3333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 1 1">
  <p:cSld name="TITLE_1">
    <p:spTree>
      <p:nvGrpSpPr>
        <p:cNvPr id="1" name="Shape 120"/>
        <p:cNvGrpSpPr/>
        <p:nvPr/>
      </p:nvGrpSpPr>
      <p:grpSpPr>
        <a:xfrm>
          <a:off x="0" y="0"/>
          <a:ext cx="0" cy="0"/>
          <a:chOff x="0" y="0"/>
          <a:chExt cx="0" cy="0"/>
        </a:xfrm>
      </p:grpSpPr>
      <p:sp>
        <p:nvSpPr>
          <p:cNvPr id="121" name="Google Shape;121;p31"/>
          <p:cNvSpPr txBox="1">
            <a:spLocks noGrp="1"/>
          </p:cNvSpPr>
          <p:nvPr>
            <p:ph type="ctrTitle"/>
          </p:nvPr>
        </p:nvSpPr>
        <p:spPr>
          <a:xfrm>
            <a:off x="311700" y="457200"/>
            <a:ext cx="8520600" cy="2078400"/>
          </a:xfrm>
          <a:prstGeom prst="rect">
            <a:avLst/>
          </a:prstGeom>
        </p:spPr>
        <p:txBody>
          <a:bodyPr spcFirstLastPara="1" wrap="square" lIns="0" tIns="0" rIns="0" bIns="0"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2" name="Google Shape;122;p31"/>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3" name="Google Shape;123;p31"/>
          <p:cNvSpPr txBox="1">
            <a:spLocks noGrp="1"/>
          </p:cNvSpPr>
          <p:nvPr>
            <p:ph type="sldNum" idx="12"/>
          </p:nvPr>
        </p:nvSpPr>
        <p:spPr>
          <a:xfrm>
            <a:off x="7996200" y="4475088"/>
            <a:ext cx="690600" cy="211200"/>
          </a:xfrm>
          <a:prstGeom prst="rect">
            <a:avLst/>
          </a:prstGeom>
          <a:noFill/>
          <a:ln>
            <a:noFill/>
          </a:ln>
        </p:spPr>
        <p:txBody>
          <a:bodyPr spcFirstLastPara="1" wrap="square" lIns="0" tIns="0" rIns="0" bIns="0" anchor="b" anchorCtr="0">
            <a:normAutofit/>
          </a:bodyPr>
          <a:lstStyle>
            <a:lvl1pPr lvl="0" algn="r" rtl="0">
              <a:buNone/>
              <a:defRPr sz="900">
                <a:solidFill>
                  <a:schemeClr val="dk2"/>
                </a:solidFill>
                <a:latin typeface="Raleway SemiBold"/>
                <a:ea typeface="Raleway SemiBold"/>
                <a:cs typeface="Raleway SemiBold"/>
                <a:sym typeface="Raleway SemiBold"/>
              </a:defRPr>
            </a:lvl1pPr>
            <a:lvl2pPr lvl="1" algn="r" rtl="0">
              <a:buNone/>
              <a:defRPr sz="900">
                <a:solidFill>
                  <a:schemeClr val="dk2"/>
                </a:solidFill>
                <a:latin typeface="Raleway SemiBold"/>
                <a:ea typeface="Raleway SemiBold"/>
                <a:cs typeface="Raleway SemiBold"/>
                <a:sym typeface="Raleway SemiBold"/>
              </a:defRPr>
            </a:lvl2pPr>
            <a:lvl3pPr lvl="2" algn="r" rtl="0">
              <a:buNone/>
              <a:defRPr sz="900">
                <a:solidFill>
                  <a:schemeClr val="dk2"/>
                </a:solidFill>
                <a:latin typeface="Raleway SemiBold"/>
                <a:ea typeface="Raleway SemiBold"/>
                <a:cs typeface="Raleway SemiBold"/>
                <a:sym typeface="Raleway SemiBold"/>
              </a:defRPr>
            </a:lvl3pPr>
            <a:lvl4pPr lvl="3" algn="r" rtl="0">
              <a:buNone/>
              <a:defRPr sz="900">
                <a:solidFill>
                  <a:schemeClr val="dk2"/>
                </a:solidFill>
                <a:latin typeface="Raleway SemiBold"/>
                <a:ea typeface="Raleway SemiBold"/>
                <a:cs typeface="Raleway SemiBold"/>
                <a:sym typeface="Raleway SemiBold"/>
              </a:defRPr>
            </a:lvl4pPr>
            <a:lvl5pPr lvl="4" algn="r" rtl="0">
              <a:buNone/>
              <a:defRPr sz="900">
                <a:solidFill>
                  <a:schemeClr val="dk2"/>
                </a:solidFill>
                <a:latin typeface="Raleway SemiBold"/>
                <a:ea typeface="Raleway SemiBold"/>
                <a:cs typeface="Raleway SemiBold"/>
                <a:sym typeface="Raleway SemiBold"/>
              </a:defRPr>
            </a:lvl5pPr>
            <a:lvl6pPr lvl="5" algn="r" rtl="0">
              <a:buNone/>
              <a:defRPr sz="900">
                <a:solidFill>
                  <a:schemeClr val="dk2"/>
                </a:solidFill>
                <a:latin typeface="Raleway SemiBold"/>
                <a:ea typeface="Raleway SemiBold"/>
                <a:cs typeface="Raleway SemiBold"/>
                <a:sym typeface="Raleway SemiBold"/>
              </a:defRPr>
            </a:lvl6pPr>
            <a:lvl7pPr lvl="6" algn="r" rtl="0">
              <a:buNone/>
              <a:defRPr sz="900">
                <a:solidFill>
                  <a:schemeClr val="dk2"/>
                </a:solidFill>
                <a:latin typeface="Raleway SemiBold"/>
                <a:ea typeface="Raleway SemiBold"/>
                <a:cs typeface="Raleway SemiBold"/>
                <a:sym typeface="Raleway SemiBold"/>
              </a:defRPr>
            </a:lvl7pPr>
            <a:lvl8pPr lvl="7" algn="r" rtl="0">
              <a:buNone/>
              <a:defRPr sz="900">
                <a:solidFill>
                  <a:schemeClr val="dk2"/>
                </a:solidFill>
                <a:latin typeface="Raleway SemiBold"/>
                <a:ea typeface="Raleway SemiBold"/>
                <a:cs typeface="Raleway SemiBold"/>
                <a:sym typeface="Raleway SemiBold"/>
              </a:defRPr>
            </a:lvl8pPr>
            <a:lvl9pPr lvl="8" algn="r" rtl="0">
              <a:buNone/>
              <a:defRPr sz="900">
                <a:solidFill>
                  <a:schemeClr val="dk2"/>
                </a:solidFill>
                <a:latin typeface="Raleway SemiBold"/>
                <a:ea typeface="Raleway SemiBold"/>
                <a:cs typeface="Raleway SemiBold"/>
                <a:sym typeface="Raleway SemiBold"/>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xt 1 1 1">
  <p:cSld name="TITLE_1_2">
    <p:spTree>
      <p:nvGrpSpPr>
        <p:cNvPr id="1" name="Shape 124"/>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1">
  <p:cSld name="BLANK_1_14">
    <p:spTree>
      <p:nvGrpSpPr>
        <p:cNvPr id="1" name="Shape 12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1442925" y="680700"/>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gif"/></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2.png"/><Relationship Id="rId7" Type="http://schemas.openxmlformats.org/officeDocument/2006/relationships/hyperlink" Target="http://drive.google.com/file/d/1FAaLhSBWeLKejc5xJiaWds8NR4X3xExe/view"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54.jpg"/><Relationship Id="rId5" Type="http://schemas.openxmlformats.org/officeDocument/2006/relationships/hyperlink" Target="http://drive.google.com/file/d/16MOANcp-mAEmrp6rUqSUIMJVNIGkKqR-/view" TargetMode="External"/><Relationship Id="rId10" Type="http://schemas.openxmlformats.org/officeDocument/2006/relationships/image" Target="../media/image56.jpg"/><Relationship Id="rId4" Type="http://schemas.openxmlformats.org/officeDocument/2006/relationships/image" Target="../media/image53.png"/><Relationship Id="rId9" Type="http://schemas.openxmlformats.org/officeDocument/2006/relationships/hyperlink" Target="http://drive.google.com/file/d/1HQSaiCUHHe9ScQMa0a0HMCnIeYGGo8sk/vie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5.jpg"/><Relationship Id="rId13" Type="http://schemas.openxmlformats.org/officeDocument/2006/relationships/image" Target="../media/image70.jp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jpg"/><Relationship Id="rId7" Type="http://schemas.openxmlformats.org/officeDocument/2006/relationships/image" Target="../media/image64.jpg"/><Relationship Id="rId12" Type="http://schemas.openxmlformats.org/officeDocument/2006/relationships/image" Target="../media/image69.jpg"/><Relationship Id="rId17" Type="http://schemas.openxmlformats.org/officeDocument/2006/relationships/image" Target="../media/image74.jpg"/><Relationship Id="rId25" Type="http://schemas.openxmlformats.org/officeDocument/2006/relationships/image" Target="../media/image82.jpg"/><Relationship Id="rId2" Type="http://schemas.openxmlformats.org/officeDocument/2006/relationships/notesSlide" Target="../notesSlides/notesSlide21.xml"/><Relationship Id="rId16" Type="http://schemas.openxmlformats.org/officeDocument/2006/relationships/image" Target="../media/image73.png"/><Relationship Id="rId20" Type="http://schemas.openxmlformats.org/officeDocument/2006/relationships/image" Target="../media/image77.jpg"/><Relationship Id="rId1" Type="http://schemas.openxmlformats.org/officeDocument/2006/relationships/slideLayout" Target="../slideLayouts/slideLayout18.xml"/><Relationship Id="rId6" Type="http://schemas.openxmlformats.org/officeDocument/2006/relationships/image" Target="../media/image63.jpg"/><Relationship Id="rId11" Type="http://schemas.openxmlformats.org/officeDocument/2006/relationships/image" Target="../media/image68.jpg"/><Relationship Id="rId24" Type="http://schemas.openxmlformats.org/officeDocument/2006/relationships/image" Target="../media/image81.jpg"/><Relationship Id="rId5" Type="http://schemas.openxmlformats.org/officeDocument/2006/relationships/image" Target="../media/image62.jpg"/><Relationship Id="rId15" Type="http://schemas.openxmlformats.org/officeDocument/2006/relationships/image" Target="../media/image72.png"/><Relationship Id="rId23" Type="http://schemas.openxmlformats.org/officeDocument/2006/relationships/image" Target="../media/image80.png"/><Relationship Id="rId10" Type="http://schemas.openxmlformats.org/officeDocument/2006/relationships/image" Target="../media/image67.jpg"/><Relationship Id="rId19" Type="http://schemas.openxmlformats.org/officeDocument/2006/relationships/image" Target="../media/image76.jpg"/><Relationship Id="rId4" Type="http://schemas.openxmlformats.org/officeDocument/2006/relationships/image" Target="../media/image61.jpg"/><Relationship Id="rId9" Type="http://schemas.openxmlformats.org/officeDocument/2006/relationships/image" Target="../media/image66.jpg"/><Relationship Id="rId14" Type="http://schemas.openxmlformats.org/officeDocument/2006/relationships/image" Target="../media/image71.png"/><Relationship Id="rId22"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85.jpg"/><Relationship Id="rId5" Type="http://schemas.openxmlformats.org/officeDocument/2006/relationships/image" Target="../media/image84.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57.jp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86.jpg"/></Relationships>
</file>

<file path=ppt/slides/_rels/slide2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89.jpg"/></Relationships>
</file>

<file path=ppt/slides/_rels/slide25.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92.png"/><Relationship Id="rId4" Type="http://schemas.openxmlformats.org/officeDocument/2006/relationships/image" Target="../media/image91.jpg"/></Relationships>
</file>

<file path=ppt/slides/_rels/slide2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94.jp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98.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101.jpg"/></Relationships>
</file>

<file path=ppt/slides/_rels/slide3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103.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45.xml.rels><?xml version="1.0" encoding="UTF-8" standalone="yes"?>
<Relationships xmlns="http://schemas.openxmlformats.org/package/2006/relationships"><Relationship Id="rId8" Type="http://schemas.openxmlformats.org/officeDocument/2006/relationships/hyperlink" Target="https://www.lonelyplanet.com/articles/small-towns-usa-fall" TargetMode="External"/><Relationship Id="rId13" Type="http://schemas.openxmlformats.org/officeDocument/2006/relationships/hyperlink" Target="https://gardenandgun.com/articles/seven-southern-getaways-sitting-right-on-hiking-trails/" TargetMode="External"/><Relationship Id="rId18" Type="http://schemas.openxmlformats.org/officeDocument/2006/relationships/hyperlink" Target="https://www.travelpulse.com/gallery/destinations/best-fair-weather-fall-getaways" TargetMode="External"/><Relationship Id="rId3" Type="http://schemas.openxmlformats.org/officeDocument/2006/relationships/hyperlink" Target="https://www.southernliving.com/travel/affordable-family-vacations-in-the-south" TargetMode="External"/><Relationship Id="rId7" Type="http://schemas.openxmlformats.org/officeDocument/2006/relationships/hyperlink" Target="https://www.travelpulse.com/gallery/hotels-and-resorts/the-most-iconic-hotels-in-every-state" TargetMode="External"/><Relationship Id="rId12" Type="http://schemas.openxmlformats.org/officeDocument/2006/relationships/hyperlink" Target="https://www.travelpulse.com/gallery/entertainment/every-states-best-june-events-in-2024?image=24" TargetMode="External"/><Relationship Id="rId17" Type="http://schemas.openxmlformats.org/officeDocument/2006/relationships/hyperlink" Target="https://www.mensjournal.com/travel/50-fall-weekend-trip-ideas-to-make-the-most-of-fall-foliage#gid=ci02b8d0e670292491&amp;pid=1-marthas-vineyard-ma" TargetMode="External"/><Relationship Id="rId2" Type="http://schemas.openxmlformats.org/officeDocument/2006/relationships/notesSlide" Target="../notesSlides/notesSlide45.xml"/><Relationship Id="rId16" Type="http://schemas.openxmlformats.org/officeDocument/2006/relationships/hyperlink" Target="https://www.travelpulse.com/gallery/entertainment/every-states-best-october-events-in-2024" TargetMode="External"/><Relationship Id="rId1" Type="http://schemas.openxmlformats.org/officeDocument/2006/relationships/slideLayout" Target="../slideLayouts/slideLayout15.xml"/><Relationship Id="rId6" Type="http://schemas.openxmlformats.org/officeDocument/2006/relationships/hyperlink" Target="https://styleblueprint.com/everyday/eureka-springs-architecture/" TargetMode="External"/><Relationship Id="rId11" Type="http://schemas.openxmlformats.org/officeDocument/2006/relationships/hyperlink" Target="https://www.thetravel.com/coolest-towns-ozarks-summer-vacation-2024/" TargetMode="External"/><Relationship Id="rId5" Type="http://schemas.openxmlformats.org/officeDocument/2006/relationships/hyperlink" Target="https://www.forbes.com/sites/brittanyanas/2024/05/07/lavender-fields-2024/" TargetMode="External"/><Relationship Id="rId15" Type="http://schemas.openxmlformats.org/officeDocument/2006/relationships/hyperlink" Target="https://www.southernliving.com/southern-cities-near-college-towns-8686457" TargetMode="External"/><Relationship Id="rId10" Type="http://schemas.openxmlformats.org/officeDocument/2006/relationships/hyperlink" Target="https://www.travelpulse.com/gallery/entertainment/every-states-best-march-events-in-2024" TargetMode="External"/><Relationship Id="rId19" Type="http://schemas.openxmlformats.org/officeDocument/2006/relationships/hyperlink" Target="https://www.travelpulse.com/gallery/entertainment/every-states-best-september-events-in-2024" TargetMode="External"/><Relationship Id="rId4" Type="http://schemas.openxmlformats.org/officeDocument/2006/relationships/hyperlink" Target="https://www.southernliving.com/longest-yard-sales-in-the-south-8648119" TargetMode="External"/><Relationship Id="rId9" Type="http://schemas.openxmlformats.org/officeDocument/2006/relationships/hyperlink" Target="https://www.midwestliving.com/unique-dining-experiences-in-the-ozarks-8700997" TargetMode="External"/><Relationship Id="rId14" Type="http://schemas.openxmlformats.org/officeDocument/2006/relationships/hyperlink" Target="https://matadornetwork.com/read/glamp-turpentine-creek-wildlife-refug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121.png"/><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8" Type="http://schemas.openxmlformats.org/officeDocument/2006/relationships/hyperlink" Target="https://madden-media.muckrack.com/anniemarie_" TargetMode="External"/><Relationship Id="rId3" Type="http://schemas.openxmlformats.org/officeDocument/2006/relationships/hyperlink" Target="https://madden-media.muckrack.com/brian-cicioni" TargetMode="External"/><Relationship Id="rId7" Type="http://schemas.openxmlformats.org/officeDocument/2006/relationships/hyperlink" Target="https://madden-media.muckrack.com/trudy-saunders" TargetMode="External"/><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hyperlink" Target="https://madden-media.muckrack.com/matt-kirouac" TargetMode="External"/><Relationship Id="rId5" Type="http://schemas.openxmlformats.org/officeDocument/2006/relationships/hyperlink" Target="https://madden-media.muckrack.com/nicky-omohundro" TargetMode="External"/><Relationship Id="rId4" Type="http://schemas.openxmlformats.org/officeDocument/2006/relationships/hyperlink" Target="https://madden-media.muckrack.com/heide-brandes" TargetMode="External"/><Relationship Id="rId9" Type="http://schemas.openxmlformats.org/officeDocument/2006/relationships/hyperlink" Target="https://madden-media.muckrack.com/onecurioustrvlr"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https://www.instagram.com/adventuresinmomlife_/" TargetMode="External"/><Relationship Id="rId7" Type="http://schemas.openxmlformats.org/officeDocument/2006/relationships/image" Target="../media/image122.jp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hyperlink" Target="https://www.tiktok.com/@adventuresinmomlife/video/7382337323679141166?lang=en" TargetMode="External"/><Relationship Id="rId5" Type="http://schemas.openxmlformats.org/officeDocument/2006/relationships/hyperlink" Target="https://www.instagram.com/p/C8U6vK-PNSb/" TargetMode="External"/><Relationship Id="rId4" Type="http://schemas.openxmlformats.org/officeDocument/2006/relationships/hyperlink" Target="https://www.instagram.com/stories/highlights/17934889439761669/" TargetMode="Externa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3.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34"/>
          <p:cNvPicPr preferRelativeResize="0"/>
          <p:nvPr/>
        </p:nvPicPr>
        <p:blipFill rotWithShape="1">
          <a:blip r:embed="rId3">
            <a:alphaModFix/>
          </a:blip>
          <a:srcRect t="8004" b="8004"/>
          <a:stretch/>
        </p:blipFill>
        <p:spPr>
          <a:xfrm>
            <a:off x="-23475" y="0"/>
            <a:ext cx="9191147" cy="5143500"/>
          </a:xfrm>
          <a:prstGeom prst="rect">
            <a:avLst/>
          </a:prstGeom>
          <a:noFill/>
          <a:ln>
            <a:noFill/>
          </a:ln>
        </p:spPr>
      </p:pic>
      <p:sp>
        <p:nvSpPr>
          <p:cNvPr id="131" name="Google Shape;131;p34"/>
          <p:cNvSpPr txBox="1"/>
          <p:nvPr/>
        </p:nvSpPr>
        <p:spPr>
          <a:xfrm>
            <a:off x="448890" y="2032487"/>
            <a:ext cx="31176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solidFill>
                  <a:srgbClr val="FFFFFF"/>
                </a:solidFill>
                <a:highlight>
                  <a:schemeClr val="dk1"/>
                </a:highlight>
                <a:latin typeface="Raleway"/>
                <a:ea typeface="Raleway"/>
                <a:cs typeface="Raleway"/>
                <a:sym typeface="Raleway"/>
              </a:rPr>
              <a:t>Presented to</a:t>
            </a:r>
            <a:endParaRPr sz="1800" b="1">
              <a:solidFill>
                <a:srgbClr val="FFFFFF"/>
              </a:solidFill>
              <a:highlight>
                <a:schemeClr val="dk1"/>
              </a:highlight>
              <a:latin typeface="Raleway"/>
              <a:ea typeface="Raleway"/>
              <a:cs typeface="Raleway"/>
              <a:sym typeface="Raleway"/>
            </a:endParaRPr>
          </a:p>
        </p:txBody>
      </p:sp>
      <p:sp>
        <p:nvSpPr>
          <p:cNvPr id="132" name="Google Shape;132;p34"/>
          <p:cNvSpPr txBox="1"/>
          <p:nvPr/>
        </p:nvSpPr>
        <p:spPr>
          <a:xfrm>
            <a:off x="432475" y="4730250"/>
            <a:ext cx="5263800" cy="1848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None/>
            </a:pPr>
            <a:r>
              <a:rPr lang="en" sz="1200">
                <a:solidFill>
                  <a:srgbClr val="FFFFFF"/>
                </a:solidFill>
                <a:highlight>
                  <a:schemeClr val="dk1"/>
                </a:highlight>
                <a:latin typeface="Raleway SemiBold"/>
                <a:ea typeface="Raleway SemiBold"/>
                <a:cs typeface="Raleway SemiBold"/>
                <a:sym typeface="Raleway SemiBold"/>
              </a:rPr>
              <a:t>AGENCY PRESENTATION / YEAR TO DATE SUMMARY: OCTOBER 23, 2024</a:t>
            </a:r>
            <a:endParaRPr sz="1200">
              <a:solidFill>
                <a:srgbClr val="FFFFFF"/>
              </a:solidFill>
              <a:highlight>
                <a:schemeClr val="dk1"/>
              </a:highlight>
              <a:latin typeface="Raleway SemiBold"/>
              <a:ea typeface="Raleway SemiBold"/>
              <a:cs typeface="Raleway SemiBold"/>
              <a:sym typeface="Raleway SemiBold"/>
            </a:endParaRPr>
          </a:p>
        </p:txBody>
      </p:sp>
      <p:sp>
        <p:nvSpPr>
          <p:cNvPr id="133" name="Google Shape;133;p34"/>
          <p:cNvSpPr/>
          <p:nvPr/>
        </p:nvSpPr>
        <p:spPr>
          <a:xfrm>
            <a:off x="-23450" y="4108500"/>
            <a:ext cx="9191100" cy="372900"/>
          </a:xfrm>
          <a:prstGeom prst="rect">
            <a:avLst/>
          </a:prstGeom>
          <a:solidFill>
            <a:srgbClr val="1F1F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 name="Google Shape;134;p34"/>
          <p:cNvPicPr preferRelativeResize="0"/>
          <p:nvPr/>
        </p:nvPicPr>
        <p:blipFill>
          <a:blip r:embed="rId4">
            <a:alphaModFix/>
          </a:blip>
          <a:stretch>
            <a:fillRect/>
          </a:stretch>
        </p:blipFill>
        <p:spPr>
          <a:xfrm>
            <a:off x="6684350" y="3985325"/>
            <a:ext cx="2149448" cy="619226"/>
          </a:xfrm>
          <a:prstGeom prst="rect">
            <a:avLst/>
          </a:prstGeom>
          <a:noFill/>
          <a:ln>
            <a:noFill/>
          </a:ln>
        </p:spPr>
      </p:pic>
      <p:sp>
        <p:nvSpPr>
          <p:cNvPr id="135" name="Google Shape;135;p34"/>
          <p:cNvSpPr txBox="1"/>
          <p:nvPr/>
        </p:nvSpPr>
        <p:spPr>
          <a:xfrm>
            <a:off x="368350" y="2399400"/>
            <a:ext cx="8673300" cy="2013900"/>
          </a:xfrm>
          <a:prstGeom prst="rect">
            <a:avLst/>
          </a:prstGeom>
          <a:noFill/>
          <a:ln>
            <a:noFill/>
          </a:ln>
        </p:spPr>
        <p:txBody>
          <a:bodyPr spcFirstLastPara="1" wrap="square" lIns="0" tIns="0" rIns="0" bIns="0" anchor="ctr" anchorCtr="0">
            <a:noAutofit/>
          </a:bodyPr>
          <a:lstStyle/>
          <a:p>
            <a:pPr marL="0" lvl="0" indent="0" algn="l" rtl="0">
              <a:lnSpc>
                <a:spcPct val="80000"/>
              </a:lnSpc>
              <a:spcBef>
                <a:spcPts val="0"/>
              </a:spcBef>
              <a:spcAft>
                <a:spcPts val="0"/>
              </a:spcAft>
              <a:buNone/>
            </a:pPr>
            <a:r>
              <a:rPr lang="en" sz="7500">
                <a:solidFill>
                  <a:srgbClr val="FFFFFF"/>
                </a:solidFill>
                <a:latin typeface="Raleway Black"/>
                <a:ea typeface="Raleway Black"/>
                <a:cs typeface="Raleway Black"/>
                <a:sym typeface="Raleway Black"/>
              </a:rPr>
              <a:t>EUREKA </a:t>
            </a:r>
            <a:br>
              <a:rPr lang="en" sz="7500">
                <a:solidFill>
                  <a:srgbClr val="FFFFFF"/>
                </a:solidFill>
                <a:latin typeface="Raleway Black"/>
                <a:ea typeface="Raleway Black"/>
                <a:cs typeface="Raleway Black"/>
                <a:sym typeface="Raleway Black"/>
              </a:rPr>
            </a:br>
            <a:r>
              <a:rPr lang="en" sz="7500">
                <a:solidFill>
                  <a:srgbClr val="FFFFFF"/>
                </a:solidFill>
                <a:latin typeface="Raleway Black"/>
                <a:ea typeface="Raleway Black"/>
                <a:cs typeface="Raleway Black"/>
                <a:sym typeface="Raleway Black"/>
              </a:rPr>
              <a:t>SPRINGS</a:t>
            </a:r>
            <a:endParaRPr sz="7500">
              <a:solidFill>
                <a:srgbClr val="FFFFFF"/>
              </a:solidFill>
              <a:latin typeface="Raleway Black"/>
              <a:ea typeface="Raleway Black"/>
              <a:cs typeface="Raleway Black"/>
              <a:sym typeface="Raleway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3"/>
          <p:cNvSpPr/>
          <p:nvPr/>
        </p:nvSpPr>
        <p:spPr>
          <a:xfrm>
            <a:off x="-22950" y="3694600"/>
            <a:ext cx="9189900" cy="1449000"/>
          </a:xfrm>
          <a:prstGeom prst="rect">
            <a:avLst/>
          </a:prstGeom>
          <a:solidFill>
            <a:srgbClr val="D6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3"/>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5" name="Google Shape;265;p43"/>
          <p:cNvSpPr txBox="1"/>
          <p:nvPr/>
        </p:nvSpPr>
        <p:spPr>
          <a:xfrm>
            <a:off x="487750" y="340975"/>
            <a:ext cx="86346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Early 2024 Creative Pivot </a:t>
            </a:r>
            <a:endParaRPr sz="2200">
              <a:solidFill>
                <a:srgbClr val="FFFFFF"/>
              </a:solidFill>
              <a:latin typeface="Raleway ExtraBold"/>
              <a:ea typeface="Raleway ExtraBold"/>
              <a:cs typeface="Raleway ExtraBold"/>
              <a:sym typeface="Raleway ExtraBold"/>
            </a:endParaRPr>
          </a:p>
        </p:txBody>
      </p:sp>
      <p:pic>
        <p:nvPicPr>
          <p:cNvPr id="266" name="Google Shape;266;p43"/>
          <p:cNvPicPr preferRelativeResize="0"/>
          <p:nvPr/>
        </p:nvPicPr>
        <p:blipFill rotWithShape="1">
          <a:blip r:embed="rId3">
            <a:alphaModFix/>
          </a:blip>
          <a:srcRect/>
          <a:stretch/>
        </p:blipFill>
        <p:spPr>
          <a:xfrm>
            <a:off x="351525" y="935042"/>
            <a:ext cx="4808549" cy="1239307"/>
          </a:xfrm>
          <a:prstGeom prst="rect">
            <a:avLst/>
          </a:prstGeom>
          <a:noFill/>
          <a:ln>
            <a:noFill/>
          </a:ln>
        </p:spPr>
      </p:pic>
      <p:pic>
        <p:nvPicPr>
          <p:cNvPr id="267" name="Google Shape;267;p43"/>
          <p:cNvPicPr preferRelativeResize="0"/>
          <p:nvPr/>
        </p:nvPicPr>
        <p:blipFill rotWithShape="1">
          <a:blip r:embed="rId4">
            <a:alphaModFix/>
          </a:blip>
          <a:srcRect/>
          <a:stretch/>
        </p:blipFill>
        <p:spPr>
          <a:xfrm>
            <a:off x="5533012" y="928598"/>
            <a:ext cx="1502672" cy="1252219"/>
          </a:xfrm>
          <a:prstGeom prst="rect">
            <a:avLst/>
          </a:prstGeom>
          <a:noFill/>
          <a:ln>
            <a:noFill/>
          </a:ln>
        </p:spPr>
      </p:pic>
      <p:pic>
        <p:nvPicPr>
          <p:cNvPr id="268" name="Google Shape;268;p43"/>
          <p:cNvPicPr preferRelativeResize="0"/>
          <p:nvPr/>
        </p:nvPicPr>
        <p:blipFill rotWithShape="1">
          <a:blip r:embed="rId5">
            <a:alphaModFix/>
          </a:blip>
          <a:srcRect/>
          <a:stretch/>
        </p:blipFill>
        <p:spPr>
          <a:xfrm>
            <a:off x="6991455" y="2254153"/>
            <a:ext cx="1352405" cy="2704793"/>
          </a:xfrm>
          <a:prstGeom prst="rect">
            <a:avLst/>
          </a:prstGeom>
          <a:noFill/>
          <a:ln>
            <a:noFill/>
          </a:ln>
        </p:spPr>
      </p:pic>
      <p:pic>
        <p:nvPicPr>
          <p:cNvPr id="269" name="Google Shape;269;p43"/>
          <p:cNvPicPr preferRelativeResize="0"/>
          <p:nvPr/>
        </p:nvPicPr>
        <p:blipFill rotWithShape="1">
          <a:blip r:embed="rId6">
            <a:alphaModFix/>
          </a:blip>
          <a:srcRect/>
          <a:stretch/>
        </p:blipFill>
        <p:spPr>
          <a:xfrm>
            <a:off x="351525" y="2254142"/>
            <a:ext cx="4808549" cy="1239308"/>
          </a:xfrm>
          <a:prstGeom prst="rect">
            <a:avLst/>
          </a:prstGeom>
          <a:noFill/>
          <a:ln>
            <a:noFill/>
          </a:ln>
        </p:spPr>
      </p:pic>
      <p:pic>
        <p:nvPicPr>
          <p:cNvPr id="270" name="Google Shape;270;p43"/>
          <p:cNvPicPr preferRelativeResize="0"/>
          <p:nvPr/>
        </p:nvPicPr>
        <p:blipFill rotWithShape="1">
          <a:blip r:embed="rId7">
            <a:alphaModFix/>
          </a:blip>
          <a:srcRect/>
          <a:stretch/>
        </p:blipFill>
        <p:spPr>
          <a:xfrm>
            <a:off x="351525" y="3573242"/>
            <a:ext cx="4808549" cy="1239307"/>
          </a:xfrm>
          <a:prstGeom prst="rect">
            <a:avLst/>
          </a:prstGeom>
          <a:noFill/>
          <a:ln>
            <a:noFill/>
          </a:ln>
        </p:spPr>
      </p:pic>
      <p:pic>
        <p:nvPicPr>
          <p:cNvPr id="271" name="Google Shape;271;p43"/>
          <p:cNvPicPr preferRelativeResize="0"/>
          <p:nvPr/>
        </p:nvPicPr>
        <p:blipFill rotWithShape="1">
          <a:blip r:embed="rId8">
            <a:alphaModFix/>
          </a:blip>
          <a:srcRect/>
          <a:stretch/>
        </p:blipFill>
        <p:spPr>
          <a:xfrm>
            <a:off x="5533005" y="2254153"/>
            <a:ext cx="1352405" cy="2704793"/>
          </a:xfrm>
          <a:prstGeom prst="rect">
            <a:avLst/>
          </a:prstGeom>
          <a:noFill/>
          <a:ln>
            <a:noFill/>
          </a:ln>
        </p:spPr>
      </p:pic>
      <p:pic>
        <p:nvPicPr>
          <p:cNvPr id="272" name="Google Shape;272;p43"/>
          <p:cNvPicPr preferRelativeResize="0"/>
          <p:nvPr/>
        </p:nvPicPr>
        <p:blipFill rotWithShape="1">
          <a:blip r:embed="rId9">
            <a:alphaModFix/>
          </a:blip>
          <a:srcRect/>
          <a:stretch/>
        </p:blipFill>
        <p:spPr>
          <a:xfrm>
            <a:off x="351525" y="935042"/>
            <a:ext cx="4808549" cy="1239307"/>
          </a:xfrm>
          <a:prstGeom prst="rect">
            <a:avLst/>
          </a:prstGeom>
          <a:noFill/>
          <a:ln>
            <a:noFill/>
          </a:ln>
        </p:spPr>
      </p:pic>
      <p:pic>
        <p:nvPicPr>
          <p:cNvPr id="273" name="Google Shape;273;p43"/>
          <p:cNvPicPr preferRelativeResize="0"/>
          <p:nvPr/>
        </p:nvPicPr>
        <p:blipFill rotWithShape="1">
          <a:blip r:embed="rId10">
            <a:alphaModFix/>
          </a:blip>
          <a:srcRect/>
          <a:stretch/>
        </p:blipFill>
        <p:spPr>
          <a:xfrm>
            <a:off x="5533012" y="928598"/>
            <a:ext cx="1502672" cy="125221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p:nvPr/>
        </p:nvSpPr>
        <p:spPr>
          <a:xfrm>
            <a:off x="-22950" y="3694600"/>
            <a:ext cx="9189900" cy="1449000"/>
          </a:xfrm>
          <a:prstGeom prst="rect">
            <a:avLst/>
          </a:prstGeom>
          <a:solidFill>
            <a:srgbClr val="D6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4"/>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80" name="Google Shape;280;p44"/>
          <p:cNvSpPr txBox="1"/>
          <p:nvPr/>
        </p:nvSpPr>
        <p:spPr>
          <a:xfrm>
            <a:off x="487750" y="340975"/>
            <a:ext cx="86346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New Campaign Preparations</a:t>
            </a:r>
            <a:endParaRPr sz="2200">
              <a:solidFill>
                <a:srgbClr val="FFFFFF"/>
              </a:solidFill>
              <a:latin typeface="Raleway ExtraBold"/>
              <a:ea typeface="Raleway ExtraBold"/>
              <a:cs typeface="Raleway ExtraBold"/>
              <a:sym typeface="Raleway ExtraBold"/>
            </a:endParaRPr>
          </a:p>
        </p:txBody>
      </p:sp>
      <p:pic>
        <p:nvPicPr>
          <p:cNvPr id="281" name="Google Shape;281;p44"/>
          <p:cNvPicPr preferRelativeResize="0"/>
          <p:nvPr/>
        </p:nvPicPr>
        <p:blipFill>
          <a:blip r:embed="rId3">
            <a:alphaModFix/>
          </a:blip>
          <a:stretch>
            <a:fillRect/>
          </a:stretch>
        </p:blipFill>
        <p:spPr>
          <a:xfrm rot="-678125">
            <a:off x="419893" y="1305865"/>
            <a:ext cx="4950087" cy="3282324"/>
          </a:xfrm>
          <a:prstGeom prst="rect">
            <a:avLst/>
          </a:prstGeom>
          <a:noFill/>
          <a:ln>
            <a:noFill/>
          </a:ln>
        </p:spPr>
      </p:pic>
      <p:sp>
        <p:nvSpPr>
          <p:cNvPr id="282" name="Google Shape;282;p44"/>
          <p:cNvSpPr txBox="1"/>
          <p:nvPr/>
        </p:nvSpPr>
        <p:spPr>
          <a:xfrm>
            <a:off x="5685900" y="1152475"/>
            <a:ext cx="3000000" cy="176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b="1">
                <a:solidFill>
                  <a:schemeClr val="dk1"/>
                </a:solidFill>
                <a:latin typeface="Raleway"/>
                <a:ea typeface="Raleway"/>
                <a:cs typeface="Raleway"/>
                <a:sym typeface="Raleway"/>
              </a:rPr>
              <a:t>Madden Media Immersion Trip in March 2024</a:t>
            </a:r>
            <a:endParaRPr sz="1300" b="1">
              <a:solidFill>
                <a:schemeClr val="dk1"/>
              </a:solidFill>
              <a:latin typeface="Raleway"/>
              <a:ea typeface="Raleway"/>
              <a:cs typeface="Raleway"/>
              <a:sym typeface="Raleway"/>
            </a:endParaRPr>
          </a:p>
          <a:p>
            <a:pPr marL="0" lvl="0" indent="0" algn="l" rtl="0">
              <a:lnSpc>
                <a:spcPct val="115000"/>
              </a:lnSpc>
              <a:spcBef>
                <a:spcPts val="0"/>
              </a:spcBef>
              <a:spcAft>
                <a:spcPts val="0"/>
              </a:spcAft>
              <a:buNone/>
            </a:pPr>
            <a:endParaRPr sz="1300" b="1">
              <a:solidFill>
                <a:schemeClr val="dk1"/>
              </a:solidFill>
              <a:latin typeface="Raleway"/>
              <a:ea typeface="Raleway"/>
              <a:cs typeface="Raleway"/>
              <a:sym typeface="Raleway"/>
            </a:endParaRPr>
          </a:p>
          <a:p>
            <a:pPr marL="274320" lvl="0" indent="-219709" algn="l" rtl="0">
              <a:lnSpc>
                <a:spcPct val="115000"/>
              </a:lnSpc>
              <a:spcBef>
                <a:spcPts val="0"/>
              </a:spcBef>
              <a:spcAft>
                <a:spcPts val="0"/>
              </a:spcAft>
              <a:buClr>
                <a:schemeClr val="dk1"/>
              </a:buClr>
              <a:buSzPts val="1300"/>
              <a:buFont typeface="Raleway"/>
              <a:buChar char="➔"/>
            </a:pPr>
            <a:r>
              <a:rPr lang="en" sz="1300">
                <a:solidFill>
                  <a:schemeClr val="dk1"/>
                </a:solidFill>
                <a:latin typeface="Raleway"/>
                <a:ea typeface="Raleway"/>
                <a:cs typeface="Raleway"/>
                <a:sym typeface="Raleway"/>
              </a:rPr>
              <a:t>Account Strategy, Public Relations, Content Strategy</a:t>
            </a:r>
            <a:endParaRPr sz="1300">
              <a:solidFill>
                <a:schemeClr val="dk1"/>
              </a:solidFill>
              <a:latin typeface="Raleway"/>
              <a:ea typeface="Raleway"/>
              <a:cs typeface="Raleway"/>
              <a:sym typeface="Raleway"/>
            </a:endParaRPr>
          </a:p>
          <a:p>
            <a:pPr marL="274320" lvl="0" indent="-219709" algn="l" rtl="0">
              <a:lnSpc>
                <a:spcPct val="115000"/>
              </a:lnSpc>
              <a:spcBef>
                <a:spcPts val="0"/>
              </a:spcBef>
              <a:spcAft>
                <a:spcPts val="0"/>
              </a:spcAft>
              <a:buClr>
                <a:schemeClr val="dk1"/>
              </a:buClr>
              <a:buSzPts val="1300"/>
              <a:buFont typeface="Raleway"/>
              <a:buChar char="➔"/>
            </a:pPr>
            <a:r>
              <a:rPr lang="en" sz="1300">
                <a:solidFill>
                  <a:schemeClr val="dk1"/>
                </a:solidFill>
                <a:latin typeface="Raleway"/>
                <a:ea typeface="Raleway"/>
                <a:cs typeface="Raleway"/>
                <a:sym typeface="Raleway"/>
              </a:rPr>
              <a:t>18 Locations </a:t>
            </a:r>
            <a:endParaRPr sz="1300">
              <a:solidFill>
                <a:schemeClr val="dk1"/>
              </a:solidFill>
              <a:latin typeface="Raleway"/>
              <a:ea typeface="Raleway"/>
              <a:cs typeface="Raleway"/>
              <a:sym typeface="Raleway"/>
            </a:endParaRPr>
          </a:p>
          <a:p>
            <a:pPr marL="274320" lvl="0" indent="-219709" algn="l" rtl="0">
              <a:lnSpc>
                <a:spcPct val="115000"/>
              </a:lnSpc>
              <a:spcBef>
                <a:spcPts val="0"/>
              </a:spcBef>
              <a:spcAft>
                <a:spcPts val="0"/>
              </a:spcAft>
              <a:buClr>
                <a:schemeClr val="dk1"/>
              </a:buClr>
              <a:buSzPts val="1300"/>
              <a:buFont typeface="Raleway"/>
              <a:buChar char="➔"/>
            </a:pPr>
            <a:r>
              <a:rPr lang="en" sz="1300">
                <a:solidFill>
                  <a:schemeClr val="dk1"/>
                </a:solidFill>
                <a:latin typeface="Raleway"/>
                <a:ea typeface="Raleway"/>
                <a:cs typeface="Raleway"/>
                <a:sym typeface="Raleway"/>
              </a:rPr>
              <a:t>“Storytellers” Breakfast</a:t>
            </a:r>
            <a:endParaRPr sz="1300">
              <a:solidFill>
                <a:schemeClr val="dk1"/>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5"/>
          <p:cNvSpPr txBox="1"/>
          <p:nvPr/>
        </p:nvSpPr>
        <p:spPr>
          <a:xfrm>
            <a:off x="547850" y="1323675"/>
            <a:ext cx="3849000" cy="3983100"/>
          </a:xfrm>
          <a:prstGeom prst="rect">
            <a:avLst/>
          </a:prstGeom>
          <a:noFill/>
          <a:ln>
            <a:noFill/>
          </a:ln>
        </p:spPr>
        <p:txBody>
          <a:bodyPr spcFirstLastPara="1" wrap="square" lIns="0" tIns="0" rIns="0" bIns="0" anchor="ctr" anchorCtr="0">
            <a:spAutoFit/>
          </a:bodyPr>
          <a:lstStyle/>
          <a:p>
            <a:pPr marL="0" lvl="0" indent="0" algn="l" rtl="0">
              <a:lnSpc>
                <a:spcPct val="115000"/>
              </a:lnSpc>
              <a:spcBef>
                <a:spcPts val="0"/>
              </a:spcBef>
              <a:spcAft>
                <a:spcPts val="0"/>
              </a:spcAft>
              <a:buNone/>
            </a:pPr>
            <a:r>
              <a:rPr lang="en" sz="1100" b="1">
                <a:solidFill>
                  <a:srgbClr val="D154BC"/>
                </a:solidFill>
                <a:latin typeface="Raleway"/>
                <a:ea typeface="Raleway"/>
                <a:cs typeface="Raleway"/>
                <a:sym typeface="Raleway"/>
              </a:rPr>
              <a:t>What is the product / category or the ‘units’ of sale? </a:t>
            </a:r>
            <a:endParaRPr sz="1100" b="1">
              <a:solidFill>
                <a:srgbClr val="D154BC"/>
              </a:solidFill>
              <a:latin typeface="Raleway"/>
              <a:ea typeface="Raleway"/>
              <a:cs typeface="Raleway"/>
              <a:sym typeface="Raleway"/>
            </a:endParaRPr>
          </a:p>
          <a:p>
            <a:pPr marL="0" lvl="0" indent="0" algn="l" rtl="0">
              <a:lnSpc>
                <a:spcPct val="115000"/>
              </a:lnSpc>
              <a:spcBef>
                <a:spcPts val="0"/>
              </a:spcBef>
              <a:spcAft>
                <a:spcPts val="0"/>
              </a:spcAft>
              <a:buNone/>
            </a:pPr>
            <a:r>
              <a:rPr lang="en" sz="1100" b="1">
                <a:solidFill>
                  <a:srgbClr val="D154BC"/>
                </a:solidFill>
                <a:latin typeface="Raleway"/>
                <a:ea typeface="Raleway"/>
                <a:cs typeface="Raleway"/>
                <a:sym typeface="Raleway"/>
              </a:rPr>
              <a:t>What do we know? </a:t>
            </a:r>
            <a:endParaRPr sz="1100">
              <a:solidFill>
                <a:schemeClr val="dk1"/>
              </a:solidFill>
              <a:latin typeface="Raleway"/>
              <a:ea typeface="Raleway"/>
              <a:cs typeface="Raleway"/>
              <a:sym typeface="Raleway"/>
            </a:endParaRPr>
          </a:p>
          <a:p>
            <a:pPr marL="0" lvl="0" indent="0" algn="l" rtl="0">
              <a:lnSpc>
                <a:spcPct val="115000"/>
              </a:lnSpc>
              <a:spcBef>
                <a:spcPts val="0"/>
              </a:spcBef>
              <a:spcAft>
                <a:spcPts val="0"/>
              </a:spcAft>
              <a:buNone/>
            </a:pPr>
            <a:endParaRPr sz="1100" b="1">
              <a:solidFill>
                <a:srgbClr val="D154BC"/>
              </a:solidFill>
              <a:latin typeface="Raleway"/>
              <a:ea typeface="Raleway"/>
              <a:cs typeface="Raleway"/>
              <a:sym typeface="Raleway"/>
            </a:endParaRPr>
          </a:p>
          <a:p>
            <a:pPr marL="0" lvl="0" indent="0" algn="l" rtl="0">
              <a:spcBef>
                <a:spcPts val="0"/>
              </a:spcBef>
              <a:spcAft>
                <a:spcPts val="0"/>
              </a:spcAft>
              <a:buNone/>
            </a:pPr>
            <a:r>
              <a:rPr lang="en" sz="1100" b="1">
                <a:solidFill>
                  <a:srgbClr val="D154BC"/>
                </a:solidFill>
                <a:latin typeface="Raleway"/>
                <a:ea typeface="Raleway"/>
                <a:cs typeface="Raleway"/>
                <a:sym typeface="Raleway"/>
              </a:rPr>
              <a:t>What is the assignment? What are we building? Output/Deliverables? </a:t>
            </a:r>
            <a:br>
              <a:rPr lang="en" sz="1000">
                <a:solidFill>
                  <a:schemeClr val="dk1"/>
                </a:solidFill>
                <a:latin typeface="Raleway"/>
                <a:ea typeface="Raleway"/>
                <a:cs typeface="Raleway"/>
                <a:sym typeface="Raleway"/>
              </a:rPr>
            </a:br>
            <a:endParaRPr sz="1000" b="1">
              <a:solidFill>
                <a:srgbClr val="D154BC"/>
              </a:solidFill>
              <a:latin typeface="Raleway"/>
              <a:ea typeface="Raleway"/>
              <a:cs typeface="Raleway"/>
              <a:sym typeface="Raleway"/>
            </a:endParaRPr>
          </a:p>
          <a:p>
            <a:pPr marL="0" lvl="0" indent="0" algn="l" rtl="0">
              <a:lnSpc>
                <a:spcPct val="115000"/>
              </a:lnSpc>
              <a:spcBef>
                <a:spcPts val="0"/>
              </a:spcBef>
              <a:spcAft>
                <a:spcPts val="0"/>
              </a:spcAft>
              <a:buNone/>
            </a:pPr>
            <a:endParaRPr sz="1100">
              <a:solidFill>
                <a:schemeClr val="dk1"/>
              </a:solidFill>
              <a:latin typeface="Raleway"/>
              <a:ea typeface="Raleway"/>
              <a:cs typeface="Raleway"/>
              <a:sym typeface="Raleway"/>
            </a:endParaRPr>
          </a:p>
          <a:p>
            <a:pPr marL="0" lvl="0" indent="0" algn="l" rtl="0">
              <a:lnSpc>
                <a:spcPct val="115000"/>
              </a:lnSpc>
              <a:spcBef>
                <a:spcPts val="1000"/>
              </a:spcBef>
              <a:spcAft>
                <a:spcPts val="0"/>
              </a:spcAft>
              <a:buNone/>
            </a:pPr>
            <a:endParaRPr sz="1100">
              <a:solidFill>
                <a:schemeClr val="dk1"/>
              </a:solidFill>
              <a:latin typeface="Raleway"/>
              <a:ea typeface="Raleway"/>
              <a:cs typeface="Raleway"/>
              <a:sym typeface="Raleway"/>
            </a:endParaRPr>
          </a:p>
          <a:p>
            <a:pPr marL="0" lvl="0" indent="0" algn="l" rtl="0">
              <a:lnSpc>
                <a:spcPct val="115000"/>
              </a:lnSpc>
              <a:spcBef>
                <a:spcPts val="1000"/>
              </a:spcBef>
              <a:spcAft>
                <a:spcPts val="0"/>
              </a:spcAft>
              <a:buNone/>
            </a:pPr>
            <a:r>
              <a:rPr lang="en" sz="1100" b="1">
                <a:solidFill>
                  <a:srgbClr val="7878D1"/>
                </a:solidFill>
                <a:latin typeface="Raleway"/>
                <a:ea typeface="Raleway"/>
                <a:cs typeface="Raleway"/>
                <a:sym typeface="Raleway"/>
              </a:rPr>
              <a:t>What do we want to have happen (that’s measurable)?</a:t>
            </a:r>
            <a:endParaRPr sz="1100" b="1">
              <a:solidFill>
                <a:srgbClr val="7878D1"/>
              </a:solidFill>
              <a:latin typeface="Raleway"/>
              <a:ea typeface="Raleway"/>
              <a:cs typeface="Raleway"/>
              <a:sym typeface="Raleway"/>
            </a:endParaRPr>
          </a:p>
          <a:p>
            <a:pPr marL="0" lvl="0" indent="0" algn="l" rtl="0">
              <a:lnSpc>
                <a:spcPct val="115000"/>
              </a:lnSpc>
              <a:spcBef>
                <a:spcPts val="0"/>
              </a:spcBef>
              <a:spcAft>
                <a:spcPts val="0"/>
              </a:spcAft>
              <a:buNone/>
            </a:pPr>
            <a:endParaRPr sz="1000">
              <a:solidFill>
                <a:schemeClr val="dk1"/>
              </a:solidFill>
              <a:latin typeface="Raleway"/>
              <a:ea typeface="Raleway"/>
              <a:cs typeface="Raleway"/>
              <a:sym typeface="Raleway"/>
            </a:endParaRPr>
          </a:p>
          <a:p>
            <a:pPr marL="0" lvl="0" indent="0" algn="l" rtl="0">
              <a:lnSpc>
                <a:spcPct val="115000"/>
              </a:lnSpc>
              <a:spcBef>
                <a:spcPts val="0"/>
              </a:spcBef>
              <a:spcAft>
                <a:spcPts val="0"/>
              </a:spcAft>
              <a:buNone/>
            </a:pPr>
            <a:r>
              <a:rPr lang="en" sz="1100" b="1">
                <a:solidFill>
                  <a:srgbClr val="7878D1"/>
                </a:solidFill>
                <a:latin typeface="Raleway"/>
                <a:ea typeface="Raleway"/>
                <a:cs typeface="Raleway"/>
                <a:sym typeface="Raleway"/>
              </a:rPr>
              <a:t>Who are we talking to? </a:t>
            </a:r>
            <a:endParaRPr sz="1100" b="1">
              <a:solidFill>
                <a:srgbClr val="7878D1"/>
              </a:solidFill>
              <a:latin typeface="Raleway"/>
              <a:ea typeface="Raleway"/>
              <a:cs typeface="Raleway"/>
              <a:sym typeface="Raleway"/>
            </a:endParaRPr>
          </a:p>
          <a:p>
            <a:pPr marL="0" lvl="0" indent="0" algn="l" rtl="0">
              <a:lnSpc>
                <a:spcPct val="115000"/>
              </a:lnSpc>
              <a:spcBef>
                <a:spcPts val="0"/>
              </a:spcBef>
              <a:spcAft>
                <a:spcPts val="0"/>
              </a:spcAft>
              <a:buNone/>
            </a:pPr>
            <a:endParaRPr sz="1100" b="1">
              <a:solidFill>
                <a:srgbClr val="7878D1"/>
              </a:solidFill>
              <a:latin typeface="Raleway"/>
              <a:ea typeface="Raleway"/>
              <a:cs typeface="Raleway"/>
              <a:sym typeface="Raleway"/>
            </a:endParaRPr>
          </a:p>
          <a:p>
            <a:pPr marL="0" lvl="0" indent="0" algn="l" rtl="0">
              <a:lnSpc>
                <a:spcPct val="115000"/>
              </a:lnSpc>
              <a:spcBef>
                <a:spcPts val="0"/>
              </a:spcBef>
              <a:spcAft>
                <a:spcPts val="0"/>
              </a:spcAft>
              <a:buNone/>
            </a:pPr>
            <a:r>
              <a:rPr lang="en" sz="1100" b="1">
                <a:solidFill>
                  <a:srgbClr val="7878D1"/>
                </a:solidFill>
                <a:latin typeface="Raleway"/>
                <a:ea typeface="Raleway"/>
                <a:cs typeface="Raleway"/>
                <a:sym typeface="Raleway"/>
              </a:rPr>
              <a:t>What do they currently think? </a:t>
            </a:r>
            <a:endParaRPr sz="1100" b="1">
              <a:solidFill>
                <a:srgbClr val="7878D1"/>
              </a:solidFill>
              <a:latin typeface="Raleway"/>
              <a:ea typeface="Raleway"/>
              <a:cs typeface="Raleway"/>
              <a:sym typeface="Raleway"/>
            </a:endParaRPr>
          </a:p>
          <a:p>
            <a:pPr marL="0" lvl="0" indent="0" algn="l" rtl="0">
              <a:lnSpc>
                <a:spcPct val="115000"/>
              </a:lnSpc>
              <a:spcBef>
                <a:spcPts val="0"/>
              </a:spcBef>
              <a:spcAft>
                <a:spcPts val="0"/>
              </a:spcAft>
              <a:buNone/>
            </a:pPr>
            <a:endParaRPr sz="1100" b="1">
              <a:solidFill>
                <a:srgbClr val="7878D1"/>
              </a:solidFill>
              <a:latin typeface="Raleway"/>
              <a:ea typeface="Raleway"/>
              <a:cs typeface="Raleway"/>
              <a:sym typeface="Raleway"/>
            </a:endParaRPr>
          </a:p>
          <a:p>
            <a:pPr marL="0" lvl="0" indent="0" algn="l" rtl="0">
              <a:lnSpc>
                <a:spcPct val="115000"/>
              </a:lnSpc>
              <a:spcBef>
                <a:spcPts val="0"/>
              </a:spcBef>
              <a:spcAft>
                <a:spcPts val="0"/>
              </a:spcAft>
              <a:buNone/>
            </a:pPr>
            <a:r>
              <a:rPr lang="en" sz="1100" b="1">
                <a:solidFill>
                  <a:srgbClr val="7878D1"/>
                </a:solidFill>
                <a:latin typeface="Raleway"/>
                <a:ea typeface="Raleway"/>
                <a:cs typeface="Raleway"/>
                <a:sym typeface="Raleway"/>
              </a:rPr>
              <a:t>What’s the one thing we need to tell them? In 7 words or less?</a:t>
            </a:r>
            <a:endParaRPr sz="1100" b="1">
              <a:solidFill>
                <a:srgbClr val="7878D1"/>
              </a:solidFill>
              <a:latin typeface="Raleway"/>
              <a:ea typeface="Raleway"/>
              <a:cs typeface="Raleway"/>
              <a:sym typeface="Raleway"/>
            </a:endParaRPr>
          </a:p>
          <a:p>
            <a:pPr marL="0" lvl="0" indent="0" algn="l" rtl="0">
              <a:lnSpc>
                <a:spcPct val="115000"/>
              </a:lnSpc>
              <a:spcBef>
                <a:spcPts val="0"/>
              </a:spcBef>
              <a:spcAft>
                <a:spcPts val="0"/>
              </a:spcAft>
              <a:buNone/>
            </a:pPr>
            <a:endParaRPr sz="1100" b="1">
              <a:solidFill>
                <a:srgbClr val="7878D1"/>
              </a:solidFill>
              <a:latin typeface="Raleway"/>
              <a:ea typeface="Raleway"/>
              <a:cs typeface="Raleway"/>
              <a:sym typeface="Raleway"/>
            </a:endParaRPr>
          </a:p>
          <a:p>
            <a:pPr marL="0" lvl="0" indent="0" algn="l" rtl="0">
              <a:lnSpc>
                <a:spcPct val="115000"/>
              </a:lnSpc>
              <a:spcBef>
                <a:spcPts val="0"/>
              </a:spcBef>
              <a:spcAft>
                <a:spcPts val="0"/>
              </a:spcAft>
              <a:buNone/>
            </a:pPr>
            <a:r>
              <a:rPr lang="en" sz="1100" b="1">
                <a:solidFill>
                  <a:srgbClr val="7878D1"/>
                </a:solidFill>
                <a:latin typeface="Raleway"/>
                <a:ea typeface="Raleway"/>
                <a:cs typeface="Raleway"/>
                <a:sym typeface="Raleway"/>
              </a:rPr>
              <a:t>Why should they believe us?</a:t>
            </a:r>
            <a:endParaRPr sz="1100" b="1">
              <a:solidFill>
                <a:srgbClr val="7878D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Raleway"/>
              <a:ea typeface="Raleway"/>
              <a:cs typeface="Raleway"/>
              <a:sym typeface="Raleway"/>
            </a:endParaRPr>
          </a:p>
          <a:p>
            <a:pPr marL="0" lvl="0" indent="0" algn="l" rtl="0">
              <a:lnSpc>
                <a:spcPct val="115000"/>
              </a:lnSpc>
              <a:spcBef>
                <a:spcPts val="0"/>
              </a:spcBef>
              <a:spcAft>
                <a:spcPts val="1000"/>
              </a:spcAft>
              <a:buNone/>
            </a:pPr>
            <a:endParaRPr sz="1000">
              <a:solidFill>
                <a:srgbClr val="000000"/>
              </a:solidFill>
              <a:latin typeface="Raleway SemiBold"/>
              <a:ea typeface="Raleway SemiBold"/>
              <a:cs typeface="Raleway SemiBold"/>
              <a:sym typeface="Raleway SemiBold"/>
            </a:endParaRPr>
          </a:p>
        </p:txBody>
      </p:sp>
      <p:grpSp>
        <p:nvGrpSpPr>
          <p:cNvPr id="288" name="Google Shape;288;p45"/>
          <p:cNvGrpSpPr/>
          <p:nvPr/>
        </p:nvGrpSpPr>
        <p:grpSpPr>
          <a:xfrm>
            <a:off x="547850" y="988625"/>
            <a:ext cx="2785500" cy="320800"/>
            <a:chOff x="547850" y="958150"/>
            <a:chExt cx="2785500" cy="320800"/>
          </a:xfrm>
        </p:grpSpPr>
        <p:sp>
          <p:nvSpPr>
            <p:cNvPr id="289" name="Google Shape;289;p45"/>
            <p:cNvSpPr/>
            <p:nvPr/>
          </p:nvSpPr>
          <p:spPr>
            <a:xfrm>
              <a:off x="547850" y="958150"/>
              <a:ext cx="2785500" cy="227700"/>
            </a:xfrm>
            <a:prstGeom prst="wedgeRectCallout">
              <a:avLst>
                <a:gd name="adj1" fmla="val -15221"/>
                <a:gd name="adj2" fmla="val 51065"/>
              </a:avLst>
            </a:prstGeom>
            <a:solidFill>
              <a:srgbClr val="D15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Raleway"/>
                  <a:ea typeface="Raleway"/>
                  <a:cs typeface="Raleway"/>
                  <a:sym typeface="Raleway"/>
                </a:rPr>
                <a:t>What is it we’re selling?</a:t>
              </a:r>
              <a:endParaRPr sz="1200" b="1">
                <a:solidFill>
                  <a:srgbClr val="FFFFFF"/>
                </a:solidFill>
                <a:latin typeface="Raleway"/>
                <a:ea typeface="Raleway"/>
                <a:cs typeface="Raleway"/>
                <a:sym typeface="Raleway"/>
              </a:endParaRPr>
            </a:p>
          </p:txBody>
        </p:sp>
        <p:sp>
          <p:nvSpPr>
            <p:cNvPr id="290" name="Google Shape;290;p45"/>
            <p:cNvSpPr/>
            <p:nvPr/>
          </p:nvSpPr>
          <p:spPr>
            <a:xfrm rot="10800000">
              <a:off x="653025" y="1179950"/>
              <a:ext cx="261600" cy="99000"/>
            </a:xfrm>
            <a:prstGeom prst="triangle">
              <a:avLst>
                <a:gd name="adj" fmla="val 50000"/>
              </a:avLst>
            </a:prstGeom>
            <a:solidFill>
              <a:srgbClr val="D154B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b="1">
                <a:solidFill>
                  <a:schemeClr val="lt1"/>
                </a:solidFill>
                <a:latin typeface="Raleway"/>
                <a:ea typeface="Raleway"/>
                <a:cs typeface="Raleway"/>
                <a:sym typeface="Raleway"/>
              </a:endParaRPr>
            </a:p>
          </p:txBody>
        </p:sp>
      </p:grpSp>
      <p:grpSp>
        <p:nvGrpSpPr>
          <p:cNvPr id="291" name="Google Shape;291;p45"/>
          <p:cNvGrpSpPr/>
          <p:nvPr/>
        </p:nvGrpSpPr>
        <p:grpSpPr>
          <a:xfrm>
            <a:off x="547850" y="2571750"/>
            <a:ext cx="3136800" cy="320800"/>
            <a:chOff x="547850" y="2786675"/>
            <a:chExt cx="3136800" cy="320800"/>
          </a:xfrm>
        </p:grpSpPr>
        <p:sp>
          <p:nvSpPr>
            <p:cNvPr id="292" name="Google Shape;292;p45"/>
            <p:cNvSpPr/>
            <p:nvPr/>
          </p:nvSpPr>
          <p:spPr>
            <a:xfrm>
              <a:off x="547850" y="2786675"/>
              <a:ext cx="3136800" cy="227700"/>
            </a:xfrm>
            <a:prstGeom prst="wedgeRectCallout">
              <a:avLst>
                <a:gd name="adj1" fmla="val -15221"/>
                <a:gd name="adj2" fmla="val 51065"/>
              </a:avLst>
            </a:prstGeom>
            <a:solidFill>
              <a:srgbClr val="787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Raleway"/>
                  <a:ea typeface="Raleway"/>
                  <a:cs typeface="Raleway"/>
                  <a:sym typeface="Raleway"/>
                </a:rPr>
                <a:t>Why are we doing it?</a:t>
              </a:r>
              <a:endParaRPr sz="1200" b="1">
                <a:solidFill>
                  <a:srgbClr val="FFFFFF"/>
                </a:solidFill>
                <a:latin typeface="Raleway"/>
                <a:ea typeface="Raleway"/>
                <a:cs typeface="Raleway"/>
                <a:sym typeface="Raleway"/>
              </a:endParaRPr>
            </a:p>
          </p:txBody>
        </p:sp>
        <p:sp>
          <p:nvSpPr>
            <p:cNvPr id="293" name="Google Shape;293;p45"/>
            <p:cNvSpPr/>
            <p:nvPr/>
          </p:nvSpPr>
          <p:spPr>
            <a:xfrm rot="10800000">
              <a:off x="653025" y="3008475"/>
              <a:ext cx="261600" cy="99000"/>
            </a:xfrm>
            <a:prstGeom prst="triangle">
              <a:avLst>
                <a:gd name="adj" fmla="val 50000"/>
              </a:avLst>
            </a:prstGeom>
            <a:solidFill>
              <a:srgbClr val="7878D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b="1">
                <a:solidFill>
                  <a:schemeClr val="lt1"/>
                </a:solidFill>
                <a:latin typeface="Raleway"/>
                <a:ea typeface="Raleway"/>
                <a:cs typeface="Raleway"/>
                <a:sym typeface="Raleway"/>
              </a:endParaRPr>
            </a:p>
          </p:txBody>
        </p:sp>
      </p:grpSp>
      <p:sp>
        <p:nvSpPr>
          <p:cNvPr id="294" name="Google Shape;294;p45"/>
          <p:cNvSpPr txBox="1"/>
          <p:nvPr/>
        </p:nvSpPr>
        <p:spPr>
          <a:xfrm>
            <a:off x="4834850" y="1323675"/>
            <a:ext cx="3849000" cy="3533700"/>
          </a:xfrm>
          <a:prstGeom prst="rect">
            <a:avLst/>
          </a:prstGeom>
          <a:noFill/>
          <a:ln>
            <a:noFill/>
          </a:ln>
        </p:spPr>
        <p:txBody>
          <a:bodyPr spcFirstLastPara="1" wrap="square" lIns="0" tIns="0" rIns="0" bIns="0" anchor="ctr" anchorCtr="0">
            <a:spAutoFit/>
          </a:bodyPr>
          <a:lstStyle/>
          <a:p>
            <a:pPr marL="0" lvl="0" indent="0" algn="l" rtl="0">
              <a:lnSpc>
                <a:spcPct val="115000"/>
              </a:lnSpc>
              <a:spcBef>
                <a:spcPts val="0"/>
              </a:spcBef>
              <a:spcAft>
                <a:spcPts val="0"/>
              </a:spcAft>
              <a:buNone/>
            </a:pPr>
            <a:r>
              <a:rPr lang="en" sz="1100" b="1">
                <a:solidFill>
                  <a:srgbClr val="36BBED"/>
                </a:solidFill>
                <a:latin typeface="Raleway"/>
                <a:ea typeface="Raleway"/>
                <a:cs typeface="Raleway"/>
                <a:sym typeface="Raleway"/>
              </a:rPr>
              <a:t>What do we want them to feel as a result of seeing the communication? How do we want them to feel in our destination?</a:t>
            </a:r>
            <a:endParaRPr sz="1100" b="1">
              <a:solidFill>
                <a:srgbClr val="36BBED"/>
              </a:solidFill>
              <a:latin typeface="Raleway"/>
              <a:ea typeface="Raleway"/>
              <a:cs typeface="Raleway"/>
              <a:sym typeface="Raleway"/>
            </a:endParaRPr>
          </a:p>
          <a:p>
            <a:pPr marL="0" lvl="0" indent="0" algn="l" rtl="0">
              <a:lnSpc>
                <a:spcPct val="115000"/>
              </a:lnSpc>
              <a:spcBef>
                <a:spcPts val="0"/>
              </a:spcBef>
              <a:spcAft>
                <a:spcPts val="0"/>
              </a:spcAft>
              <a:buNone/>
            </a:pPr>
            <a:endParaRPr sz="1100" b="1">
              <a:solidFill>
                <a:srgbClr val="36BBED"/>
              </a:solidFill>
              <a:latin typeface="Raleway"/>
              <a:ea typeface="Raleway"/>
              <a:cs typeface="Raleway"/>
              <a:sym typeface="Raleway"/>
            </a:endParaRPr>
          </a:p>
          <a:p>
            <a:pPr marL="0" lvl="0" indent="0" algn="l" rtl="0">
              <a:spcBef>
                <a:spcPts val="0"/>
              </a:spcBef>
              <a:spcAft>
                <a:spcPts val="0"/>
              </a:spcAft>
              <a:buNone/>
            </a:pPr>
            <a:r>
              <a:rPr lang="en" sz="1100" b="1">
                <a:solidFill>
                  <a:srgbClr val="36BBED"/>
                </a:solidFill>
                <a:latin typeface="Raleway"/>
                <a:ea typeface="Raleway"/>
                <a:cs typeface="Raleway"/>
                <a:sym typeface="Raleway"/>
              </a:rPr>
              <a:t>What is our personality?</a:t>
            </a:r>
            <a:endParaRPr sz="1100" b="1">
              <a:solidFill>
                <a:srgbClr val="36BBED"/>
              </a:solidFill>
              <a:latin typeface="Raleway"/>
              <a:ea typeface="Raleway"/>
              <a:cs typeface="Raleway"/>
              <a:sym typeface="Raleway"/>
            </a:endParaRPr>
          </a:p>
          <a:p>
            <a:pPr marL="0" lvl="0" indent="0" algn="l" rtl="0">
              <a:spcBef>
                <a:spcPts val="0"/>
              </a:spcBef>
              <a:spcAft>
                <a:spcPts val="0"/>
              </a:spcAft>
              <a:buNone/>
            </a:pPr>
            <a:endParaRPr sz="1100" b="1">
              <a:solidFill>
                <a:srgbClr val="36BBED"/>
              </a:solidFill>
              <a:latin typeface="Raleway"/>
              <a:ea typeface="Raleway"/>
              <a:cs typeface="Raleway"/>
              <a:sym typeface="Raleway"/>
            </a:endParaRPr>
          </a:p>
          <a:p>
            <a:pPr marL="0" lvl="0" indent="0" algn="l" rtl="0">
              <a:spcBef>
                <a:spcPts val="0"/>
              </a:spcBef>
              <a:spcAft>
                <a:spcPts val="0"/>
              </a:spcAft>
              <a:buNone/>
            </a:pPr>
            <a:r>
              <a:rPr lang="en" sz="1100" b="1">
                <a:solidFill>
                  <a:srgbClr val="36BBED"/>
                </a:solidFill>
                <a:latin typeface="Raleway"/>
                <a:ea typeface="Raleway"/>
                <a:cs typeface="Raleway"/>
                <a:sym typeface="Raleway"/>
              </a:rPr>
              <a:t>In just a few words, define our attitude?</a:t>
            </a:r>
            <a:endParaRPr sz="1100" b="1">
              <a:solidFill>
                <a:srgbClr val="36BBED"/>
              </a:solidFill>
              <a:latin typeface="Raleway"/>
              <a:ea typeface="Raleway"/>
              <a:cs typeface="Raleway"/>
              <a:sym typeface="Raleway"/>
            </a:endParaRPr>
          </a:p>
          <a:p>
            <a:pPr marL="0" marR="0" lvl="0" indent="0" algn="l" rtl="0">
              <a:lnSpc>
                <a:spcPct val="115000"/>
              </a:lnSpc>
              <a:spcBef>
                <a:spcPts val="0"/>
              </a:spcBef>
              <a:spcAft>
                <a:spcPts val="0"/>
              </a:spcAft>
              <a:buNone/>
            </a:pPr>
            <a:endParaRPr sz="1000">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None/>
            </a:pPr>
            <a:br>
              <a:rPr lang="en" sz="1000">
                <a:solidFill>
                  <a:schemeClr val="dk1"/>
                </a:solidFill>
                <a:latin typeface="Raleway"/>
                <a:ea typeface="Raleway"/>
                <a:cs typeface="Raleway"/>
                <a:sym typeface="Raleway"/>
              </a:rPr>
            </a:br>
            <a:endParaRPr sz="1000">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None/>
            </a:pPr>
            <a:endParaRPr sz="1000">
              <a:solidFill>
                <a:schemeClr val="dk1"/>
              </a:solidFill>
              <a:latin typeface="Raleway"/>
              <a:ea typeface="Raleway"/>
              <a:cs typeface="Raleway"/>
              <a:sym typeface="Raleway"/>
            </a:endParaRPr>
          </a:p>
          <a:p>
            <a:pPr marL="0" lvl="0" indent="0" algn="l" rtl="0">
              <a:lnSpc>
                <a:spcPct val="115000"/>
              </a:lnSpc>
              <a:spcBef>
                <a:spcPts val="1000"/>
              </a:spcBef>
              <a:spcAft>
                <a:spcPts val="0"/>
              </a:spcAft>
              <a:buNone/>
            </a:pPr>
            <a:r>
              <a:rPr lang="en" sz="1100" b="1">
                <a:solidFill>
                  <a:srgbClr val="00904C"/>
                </a:solidFill>
                <a:latin typeface="Raleway"/>
                <a:ea typeface="Raleway"/>
                <a:cs typeface="Raleway"/>
                <a:sym typeface="Raleway"/>
              </a:rPr>
              <a:t>What’s the optimal media environment?</a:t>
            </a:r>
            <a:endParaRPr sz="1100" b="1">
              <a:solidFill>
                <a:srgbClr val="00904C"/>
              </a:solidFill>
              <a:latin typeface="Raleway"/>
              <a:ea typeface="Raleway"/>
              <a:cs typeface="Raleway"/>
              <a:sym typeface="Raleway"/>
            </a:endParaRPr>
          </a:p>
          <a:p>
            <a:pPr marL="0" lvl="0" indent="0" algn="l" rtl="0">
              <a:lnSpc>
                <a:spcPct val="115000"/>
              </a:lnSpc>
              <a:spcBef>
                <a:spcPts val="0"/>
              </a:spcBef>
              <a:spcAft>
                <a:spcPts val="0"/>
              </a:spcAft>
              <a:buNone/>
            </a:pPr>
            <a:endParaRPr sz="1000">
              <a:solidFill>
                <a:schemeClr val="dk1"/>
              </a:solidFill>
              <a:latin typeface="Raleway"/>
              <a:ea typeface="Raleway"/>
              <a:cs typeface="Raleway"/>
              <a:sym typeface="Raleway"/>
            </a:endParaRPr>
          </a:p>
          <a:p>
            <a:pPr marL="0" lvl="0" indent="0" algn="l" rtl="0">
              <a:lnSpc>
                <a:spcPct val="115000"/>
              </a:lnSpc>
              <a:spcBef>
                <a:spcPts val="1000"/>
              </a:spcBef>
              <a:spcAft>
                <a:spcPts val="0"/>
              </a:spcAft>
              <a:buNone/>
            </a:pPr>
            <a:r>
              <a:rPr lang="en" sz="1100" b="1">
                <a:solidFill>
                  <a:srgbClr val="00904C"/>
                </a:solidFill>
                <a:latin typeface="Raleway"/>
                <a:ea typeface="Raleway"/>
                <a:cs typeface="Raleway"/>
                <a:sym typeface="Raleway"/>
              </a:rPr>
              <a:t>How will the channels amplify the message?</a:t>
            </a:r>
            <a:endParaRPr sz="1100" b="1">
              <a:solidFill>
                <a:srgbClr val="00904C"/>
              </a:solidFill>
              <a:latin typeface="Raleway"/>
              <a:ea typeface="Raleway"/>
              <a:cs typeface="Raleway"/>
              <a:sym typeface="Raleway"/>
            </a:endParaRPr>
          </a:p>
          <a:p>
            <a:pPr marL="0" lvl="0" indent="0" algn="l" rtl="0">
              <a:lnSpc>
                <a:spcPct val="115000"/>
              </a:lnSpc>
              <a:spcBef>
                <a:spcPts val="0"/>
              </a:spcBef>
              <a:spcAft>
                <a:spcPts val="0"/>
              </a:spcAft>
              <a:buNone/>
            </a:pPr>
            <a:endParaRPr sz="1000">
              <a:solidFill>
                <a:schemeClr val="dk1"/>
              </a:solidFill>
              <a:latin typeface="Raleway"/>
              <a:ea typeface="Raleway"/>
              <a:cs typeface="Raleway"/>
              <a:sym typeface="Raleway"/>
            </a:endParaRPr>
          </a:p>
          <a:p>
            <a:pPr marL="0" lvl="0" indent="0" algn="l" rtl="0">
              <a:lnSpc>
                <a:spcPct val="115000"/>
              </a:lnSpc>
              <a:spcBef>
                <a:spcPts val="1000"/>
              </a:spcBef>
              <a:spcAft>
                <a:spcPts val="1000"/>
              </a:spcAft>
              <a:buNone/>
            </a:pPr>
            <a:endParaRPr sz="1000">
              <a:solidFill>
                <a:srgbClr val="000000"/>
              </a:solidFill>
              <a:latin typeface="Raleway SemiBold"/>
              <a:ea typeface="Raleway SemiBold"/>
              <a:cs typeface="Raleway SemiBold"/>
              <a:sym typeface="Raleway SemiBold"/>
            </a:endParaRPr>
          </a:p>
        </p:txBody>
      </p:sp>
      <p:grpSp>
        <p:nvGrpSpPr>
          <p:cNvPr id="295" name="Google Shape;295;p45"/>
          <p:cNvGrpSpPr/>
          <p:nvPr/>
        </p:nvGrpSpPr>
        <p:grpSpPr>
          <a:xfrm>
            <a:off x="4834850" y="988625"/>
            <a:ext cx="3557700" cy="320800"/>
            <a:chOff x="547850" y="958150"/>
            <a:chExt cx="3557700" cy="320800"/>
          </a:xfrm>
        </p:grpSpPr>
        <p:sp>
          <p:nvSpPr>
            <p:cNvPr id="296" name="Google Shape;296;p45"/>
            <p:cNvSpPr/>
            <p:nvPr/>
          </p:nvSpPr>
          <p:spPr>
            <a:xfrm>
              <a:off x="547850" y="958150"/>
              <a:ext cx="3557700" cy="227700"/>
            </a:xfrm>
            <a:prstGeom prst="wedgeRectCallout">
              <a:avLst>
                <a:gd name="adj1" fmla="val -15221"/>
                <a:gd name="adj2" fmla="val 51065"/>
              </a:avLst>
            </a:prstGeom>
            <a:solidFill>
              <a:srgbClr val="36B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Raleway"/>
                  <a:ea typeface="Raleway"/>
                  <a:cs typeface="Raleway"/>
                  <a:sym typeface="Raleway"/>
                </a:rPr>
                <a:t>What’s the emotion we’re trying to evoke?</a:t>
              </a:r>
              <a:endParaRPr sz="1200" b="1">
                <a:solidFill>
                  <a:schemeClr val="lt1"/>
                </a:solidFill>
                <a:latin typeface="Raleway"/>
                <a:ea typeface="Raleway"/>
                <a:cs typeface="Raleway"/>
                <a:sym typeface="Raleway"/>
              </a:endParaRPr>
            </a:p>
          </p:txBody>
        </p:sp>
        <p:sp>
          <p:nvSpPr>
            <p:cNvPr id="297" name="Google Shape;297;p45"/>
            <p:cNvSpPr/>
            <p:nvPr/>
          </p:nvSpPr>
          <p:spPr>
            <a:xfrm rot="10800000">
              <a:off x="653025" y="1179950"/>
              <a:ext cx="261600" cy="99000"/>
            </a:xfrm>
            <a:prstGeom prst="triangle">
              <a:avLst>
                <a:gd name="adj" fmla="val 50000"/>
              </a:avLst>
            </a:prstGeom>
            <a:solidFill>
              <a:srgbClr val="36BBE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b="1">
                <a:solidFill>
                  <a:schemeClr val="lt1"/>
                </a:solidFill>
                <a:latin typeface="Raleway"/>
                <a:ea typeface="Raleway"/>
                <a:cs typeface="Raleway"/>
                <a:sym typeface="Raleway"/>
              </a:endParaRPr>
            </a:p>
          </p:txBody>
        </p:sp>
      </p:grpSp>
      <p:grpSp>
        <p:nvGrpSpPr>
          <p:cNvPr id="298" name="Google Shape;298;p45"/>
          <p:cNvGrpSpPr/>
          <p:nvPr/>
        </p:nvGrpSpPr>
        <p:grpSpPr>
          <a:xfrm>
            <a:off x="4834850" y="3104750"/>
            <a:ext cx="3403200" cy="320800"/>
            <a:chOff x="547850" y="2786675"/>
            <a:chExt cx="3403200" cy="320800"/>
          </a:xfrm>
        </p:grpSpPr>
        <p:sp>
          <p:nvSpPr>
            <p:cNvPr id="299" name="Google Shape;299;p45"/>
            <p:cNvSpPr/>
            <p:nvPr/>
          </p:nvSpPr>
          <p:spPr>
            <a:xfrm>
              <a:off x="547850" y="2786675"/>
              <a:ext cx="3403200" cy="227700"/>
            </a:xfrm>
            <a:prstGeom prst="wedgeRectCallout">
              <a:avLst>
                <a:gd name="adj1" fmla="val -15221"/>
                <a:gd name="adj2" fmla="val 51065"/>
              </a:avLst>
            </a:prstGeom>
            <a:solidFill>
              <a:srgbClr val="0090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Raleway"/>
                  <a:ea typeface="Raleway"/>
                  <a:cs typeface="Raleway"/>
                  <a:sym typeface="Raleway"/>
                </a:rPr>
                <a:t>Where will the work run?</a:t>
              </a:r>
              <a:endParaRPr sz="1200" b="1">
                <a:solidFill>
                  <a:srgbClr val="FFFFFF"/>
                </a:solidFill>
                <a:latin typeface="Raleway"/>
                <a:ea typeface="Raleway"/>
                <a:cs typeface="Raleway"/>
                <a:sym typeface="Raleway"/>
              </a:endParaRPr>
            </a:p>
          </p:txBody>
        </p:sp>
        <p:sp>
          <p:nvSpPr>
            <p:cNvPr id="300" name="Google Shape;300;p45"/>
            <p:cNvSpPr/>
            <p:nvPr/>
          </p:nvSpPr>
          <p:spPr>
            <a:xfrm rot="10800000">
              <a:off x="653025" y="3008475"/>
              <a:ext cx="261600" cy="99000"/>
            </a:xfrm>
            <a:prstGeom prst="triangle">
              <a:avLst>
                <a:gd name="adj" fmla="val 50000"/>
              </a:avLst>
            </a:prstGeom>
            <a:solidFill>
              <a:srgbClr val="00904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b="1">
                <a:solidFill>
                  <a:schemeClr val="lt1"/>
                </a:solidFill>
                <a:latin typeface="Raleway"/>
                <a:ea typeface="Raleway"/>
                <a:cs typeface="Raleway"/>
                <a:sym typeface="Raleway"/>
              </a:endParaRPr>
            </a:p>
          </p:txBody>
        </p:sp>
      </p:grpSp>
      <p:sp>
        <p:nvSpPr>
          <p:cNvPr id="301" name="Google Shape;301;p45"/>
          <p:cNvSpPr txBox="1"/>
          <p:nvPr/>
        </p:nvSpPr>
        <p:spPr>
          <a:xfrm>
            <a:off x="308250" y="131275"/>
            <a:ext cx="8527500" cy="170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00">
                <a:solidFill>
                  <a:srgbClr val="D154BC"/>
                </a:solidFill>
                <a:latin typeface="Raleway Medium"/>
                <a:ea typeface="Raleway Medium"/>
                <a:cs typeface="Raleway Medium"/>
                <a:sym typeface="Raleway Medium"/>
              </a:rPr>
              <a:t>Madden | Our Approach</a:t>
            </a:r>
            <a:endParaRPr sz="700">
              <a:solidFill>
                <a:srgbClr val="D154BC"/>
              </a:solidFill>
              <a:latin typeface="Raleway Medium"/>
              <a:ea typeface="Raleway Medium"/>
              <a:cs typeface="Raleway Medium"/>
              <a:sym typeface="Raleway Medium"/>
            </a:endParaRPr>
          </a:p>
        </p:txBody>
      </p:sp>
      <p:sp>
        <p:nvSpPr>
          <p:cNvPr id="302" name="Google Shape;302;p45"/>
          <p:cNvSpPr txBox="1"/>
          <p:nvPr/>
        </p:nvSpPr>
        <p:spPr>
          <a:xfrm>
            <a:off x="311700" y="400975"/>
            <a:ext cx="8600100" cy="3927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None/>
            </a:pPr>
            <a:r>
              <a:rPr lang="en" sz="2500">
                <a:solidFill>
                  <a:srgbClr val="222222"/>
                </a:solidFill>
                <a:latin typeface="Raleway ExtraBold"/>
                <a:ea typeface="Raleway ExtraBold"/>
                <a:cs typeface="Raleway ExtraBold"/>
                <a:sym typeface="Raleway ExtraBold"/>
              </a:rPr>
              <a:t>BRAND STRATEGY WORKSHOP: KEY QUESTIONS ASKED</a:t>
            </a:r>
            <a:endParaRPr sz="2500">
              <a:solidFill>
                <a:srgbClr val="222222"/>
              </a:solidFill>
              <a:latin typeface="Raleway ExtraBold"/>
              <a:ea typeface="Raleway ExtraBold"/>
              <a:cs typeface="Raleway ExtraBold"/>
              <a:sym typeface="Raleway Extra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6"/>
        <p:cNvGrpSpPr/>
        <p:nvPr/>
      </p:nvGrpSpPr>
      <p:grpSpPr>
        <a:xfrm>
          <a:off x="0" y="0"/>
          <a:ext cx="0" cy="0"/>
          <a:chOff x="0" y="0"/>
          <a:chExt cx="0" cy="0"/>
        </a:xfrm>
      </p:grpSpPr>
      <p:sp>
        <p:nvSpPr>
          <p:cNvPr id="307" name="Google Shape;307;p46"/>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chemeClr val="lt1"/>
                </a:solidFill>
                <a:latin typeface="Raleway"/>
                <a:ea typeface="Raleway"/>
                <a:cs typeface="Raleway"/>
                <a:sym typeface="Raleway"/>
              </a:rPr>
              <a:t>|    </a:t>
            </a:r>
            <a:fld id="{00000000-1234-1234-1234-123412341234}" type="slidenum">
              <a:rPr lang="en" sz="700">
                <a:solidFill>
                  <a:schemeClr val="lt1"/>
                </a:solidFill>
                <a:latin typeface="Raleway"/>
                <a:ea typeface="Raleway"/>
                <a:cs typeface="Raleway"/>
                <a:sym typeface="Raleway"/>
              </a:rPr>
              <a:t>13</a:t>
            </a:fld>
            <a:r>
              <a:rPr lang="en" sz="700">
                <a:solidFill>
                  <a:schemeClr val="lt1"/>
                </a:solidFill>
                <a:latin typeface="Raleway"/>
                <a:ea typeface="Raleway"/>
                <a:cs typeface="Raleway"/>
                <a:sym typeface="Raleway"/>
              </a:rPr>
              <a:t> </a:t>
            </a:r>
            <a:endParaRPr sz="700">
              <a:solidFill>
                <a:schemeClr val="lt1"/>
              </a:solidFill>
              <a:latin typeface="Raleway"/>
              <a:ea typeface="Raleway"/>
              <a:cs typeface="Raleway"/>
              <a:sym typeface="Raleway"/>
            </a:endParaRPr>
          </a:p>
        </p:txBody>
      </p:sp>
      <p:pic>
        <p:nvPicPr>
          <p:cNvPr id="308" name="Google Shape;308;p46"/>
          <p:cNvPicPr preferRelativeResize="0"/>
          <p:nvPr/>
        </p:nvPicPr>
        <p:blipFill rotWithShape="1">
          <a:blip r:embed="rId3">
            <a:alphaModFix/>
          </a:blip>
          <a:srcRect l="-18420" t="1967" r="10382" b="8586"/>
          <a:stretch/>
        </p:blipFill>
        <p:spPr>
          <a:xfrm flipH="1">
            <a:off x="0" y="2614200"/>
            <a:ext cx="1682875" cy="2529299"/>
          </a:xfrm>
          <a:prstGeom prst="rect">
            <a:avLst/>
          </a:prstGeom>
          <a:noFill/>
          <a:ln>
            <a:noFill/>
          </a:ln>
        </p:spPr>
      </p:pic>
      <p:pic>
        <p:nvPicPr>
          <p:cNvPr id="309" name="Google Shape;309;p46"/>
          <p:cNvPicPr preferRelativeResize="0"/>
          <p:nvPr/>
        </p:nvPicPr>
        <p:blipFill rotWithShape="1">
          <a:blip r:embed="rId4">
            <a:alphaModFix/>
          </a:blip>
          <a:srcRect l="-149" r="21279" b="2257"/>
          <a:stretch/>
        </p:blipFill>
        <p:spPr>
          <a:xfrm>
            <a:off x="4344750" y="528525"/>
            <a:ext cx="4799252" cy="3069124"/>
          </a:xfrm>
          <a:prstGeom prst="rect">
            <a:avLst/>
          </a:prstGeom>
          <a:noFill/>
          <a:ln>
            <a:noFill/>
          </a:ln>
        </p:spPr>
      </p:pic>
      <p:pic>
        <p:nvPicPr>
          <p:cNvPr id="310" name="Google Shape;310;p46"/>
          <p:cNvPicPr preferRelativeResize="0"/>
          <p:nvPr/>
        </p:nvPicPr>
        <p:blipFill rotWithShape="1">
          <a:blip r:embed="rId5">
            <a:alphaModFix/>
          </a:blip>
          <a:srcRect/>
          <a:stretch/>
        </p:blipFill>
        <p:spPr>
          <a:xfrm>
            <a:off x="6045891" y="3233125"/>
            <a:ext cx="2292121" cy="1910373"/>
          </a:xfrm>
          <a:prstGeom prst="rect">
            <a:avLst/>
          </a:prstGeom>
          <a:noFill/>
          <a:ln>
            <a:noFill/>
          </a:ln>
        </p:spPr>
      </p:pic>
      <p:pic>
        <p:nvPicPr>
          <p:cNvPr id="311" name="Google Shape;311;p46"/>
          <p:cNvPicPr preferRelativeResize="0"/>
          <p:nvPr/>
        </p:nvPicPr>
        <p:blipFill rotWithShape="1">
          <a:blip r:embed="rId6">
            <a:alphaModFix/>
          </a:blip>
          <a:srcRect l="4315"/>
          <a:stretch/>
        </p:blipFill>
        <p:spPr>
          <a:xfrm>
            <a:off x="0" y="0"/>
            <a:ext cx="4698893" cy="2762451"/>
          </a:xfrm>
          <a:prstGeom prst="rect">
            <a:avLst/>
          </a:prstGeom>
          <a:noFill/>
          <a:ln>
            <a:noFill/>
          </a:ln>
        </p:spPr>
      </p:pic>
      <p:pic>
        <p:nvPicPr>
          <p:cNvPr id="312" name="Google Shape;312;p46"/>
          <p:cNvPicPr preferRelativeResize="0"/>
          <p:nvPr/>
        </p:nvPicPr>
        <p:blipFill rotWithShape="1">
          <a:blip r:embed="rId7">
            <a:alphaModFix/>
          </a:blip>
          <a:srcRect/>
          <a:stretch/>
        </p:blipFill>
        <p:spPr>
          <a:xfrm>
            <a:off x="2244475" y="3233126"/>
            <a:ext cx="3396216" cy="1910374"/>
          </a:xfrm>
          <a:prstGeom prst="rect">
            <a:avLst/>
          </a:prstGeom>
          <a:noFill/>
          <a:ln>
            <a:noFill/>
          </a:ln>
        </p:spPr>
      </p:pic>
      <p:sp>
        <p:nvSpPr>
          <p:cNvPr id="313" name="Google Shape;313;p46"/>
          <p:cNvSpPr txBox="1"/>
          <p:nvPr/>
        </p:nvSpPr>
        <p:spPr>
          <a:xfrm>
            <a:off x="7053650" y="136450"/>
            <a:ext cx="18903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50" b="1">
                <a:solidFill>
                  <a:schemeClr val="lt1"/>
                </a:solidFill>
                <a:highlight>
                  <a:schemeClr val="dk1"/>
                </a:highlight>
                <a:latin typeface="Raleway"/>
                <a:ea typeface="Raleway"/>
                <a:cs typeface="Raleway"/>
                <a:sym typeface="Raleway"/>
              </a:rPr>
              <a:t>E X P L O R I N G   A   N E W   C A M P A I G N</a:t>
            </a:r>
            <a:endParaRPr sz="550" b="1">
              <a:solidFill>
                <a:schemeClr val="lt1"/>
              </a:solidFill>
              <a:highlight>
                <a:schemeClr val="dk1"/>
              </a:highlight>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7"/>
        <p:cNvGrpSpPr/>
        <p:nvPr/>
      </p:nvGrpSpPr>
      <p:grpSpPr>
        <a:xfrm>
          <a:off x="0" y="0"/>
          <a:ext cx="0" cy="0"/>
          <a:chOff x="0" y="0"/>
          <a:chExt cx="0" cy="0"/>
        </a:xfrm>
      </p:grpSpPr>
      <p:sp>
        <p:nvSpPr>
          <p:cNvPr id="318" name="Google Shape;318;p47"/>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chemeClr val="lt1"/>
                </a:solidFill>
                <a:latin typeface="Raleway"/>
                <a:ea typeface="Raleway"/>
                <a:cs typeface="Raleway"/>
                <a:sym typeface="Raleway"/>
              </a:rPr>
              <a:t>|    </a:t>
            </a:r>
            <a:fld id="{00000000-1234-1234-1234-123412341234}" type="slidenum">
              <a:rPr lang="en" sz="700">
                <a:solidFill>
                  <a:schemeClr val="lt1"/>
                </a:solidFill>
                <a:latin typeface="Raleway"/>
                <a:ea typeface="Raleway"/>
                <a:cs typeface="Raleway"/>
                <a:sym typeface="Raleway"/>
              </a:rPr>
              <a:t>14</a:t>
            </a:fld>
            <a:r>
              <a:rPr lang="en" sz="700">
                <a:solidFill>
                  <a:schemeClr val="lt1"/>
                </a:solidFill>
                <a:latin typeface="Raleway"/>
                <a:ea typeface="Raleway"/>
                <a:cs typeface="Raleway"/>
                <a:sym typeface="Raleway"/>
              </a:rPr>
              <a:t> </a:t>
            </a:r>
            <a:endParaRPr sz="700">
              <a:solidFill>
                <a:schemeClr val="lt1"/>
              </a:solidFill>
              <a:latin typeface="Raleway"/>
              <a:ea typeface="Raleway"/>
              <a:cs typeface="Raleway"/>
              <a:sym typeface="Raleway"/>
            </a:endParaRPr>
          </a:p>
        </p:txBody>
      </p:sp>
      <p:sp>
        <p:nvSpPr>
          <p:cNvPr id="319" name="Google Shape;319;p47"/>
          <p:cNvSpPr/>
          <p:nvPr/>
        </p:nvSpPr>
        <p:spPr>
          <a:xfrm>
            <a:off x="-63450" y="-35700"/>
            <a:ext cx="5460000" cy="2590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0" name="Google Shape;320;p47"/>
          <p:cNvPicPr preferRelativeResize="0"/>
          <p:nvPr/>
        </p:nvPicPr>
        <p:blipFill rotWithShape="1">
          <a:blip r:embed="rId3">
            <a:alphaModFix/>
          </a:blip>
          <a:srcRect l="7832" t="11075" r="11587" b="43475"/>
          <a:stretch/>
        </p:blipFill>
        <p:spPr>
          <a:xfrm>
            <a:off x="321575" y="263950"/>
            <a:ext cx="4573026" cy="1438900"/>
          </a:xfrm>
          <a:prstGeom prst="rect">
            <a:avLst/>
          </a:prstGeom>
          <a:noFill/>
          <a:ln>
            <a:noFill/>
          </a:ln>
        </p:spPr>
      </p:pic>
      <p:pic>
        <p:nvPicPr>
          <p:cNvPr id="321" name="Google Shape;321;p47"/>
          <p:cNvPicPr preferRelativeResize="0"/>
          <p:nvPr/>
        </p:nvPicPr>
        <p:blipFill rotWithShape="1">
          <a:blip r:embed="rId4">
            <a:alphaModFix/>
          </a:blip>
          <a:srcRect l="6247" t="6832" r="6247" b="8392"/>
          <a:stretch/>
        </p:blipFill>
        <p:spPr>
          <a:xfrm>
            <a:off x="-63500" y="2129150"/>
            <a:ext cx="5459850" cy="3016751"/>
          </a:xfrm>
          <a:prstGeom prst="rect">
            <a:avLst/>
          </a:prstGeom>
          <a:noFill/>
          <a:ln>
            <a:noFill/>
          </a:ln>
        </p:spPr>
      </p:pic>
      <p:sp>
        <p:nvSpPr>
          <p:cNvPr id="322" name="Google Shape;322;p47"/>
          <p:cNvSpPr txBox="1"/>
          <p:nvPr/>
        </p:nvSpPr>
        <p:spPr>
          <a:xfrm>
            <a:off x="5667000" y="-358350"/>
            <a:ext cx="3000000" cy="153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800">
                <a:solidFill>
                  <a:srgbClr val="434343"/>
                </a:solidFill>
                <a:latin typeface="Lexend SemiBold"/>
                <a:ea typeface="Lexend SemiBold"/>
                <a:cs typeface="Lexend SemiBold"/>
                <a:sym typeface="Lexend SemiBold"/>
              </a:rPr>
              <a:t>“</a:t>
            </a:r>
            <a:endParaRPr sz="8100">
              <a:solidFill>
                <a:srgbClr val="434343"/>
              </a:solidFill>
              <a:latin typeface="Lexend SemiBold"/>
              <a:ea typeface="Lexend SemiBold"/>
              <a:cs typeface="Lexend SemiBold"/>
              <a:sym typeface="Lexend SemiBold"/>
            </a:endParaRPr>
          </a:p>
        </p:txBody>
      </p:sp>
      <p:pic>
        <p:nvPicPr>
          <p:cNvPr id="323" name="Google Shape;323;p47"/>
          <p:cNvPicPr preferRelativeResize="0"/>
          <p:nvPr/>
        </p:nvPicPr>
        <p:blipFill>
          <a:blip r:embed="rId5">
            <a:alphaModFix/>
          </a:blip>
          <a:stretch>
            <a:fillRect/>
          </a:stretch>
        </p:blipFill>
        <p:spPr>
          <a:xfrm>
            <a:off x="6144000" y="3532000"/>
            <a:ext cx="2999997" cy="958048"/>
          </a:xfrm>
          <a:prstGeom prst="rect">
            <a:avLst/>
          </a:prstGeom>
          <a:noFill/>
          <a:ln>
            <a:noFill/>
          </a:ln>
        </p:spPr>
      </p:pic>
      <p:sp>
        <p:nvSpPr>
          <p:cNvPr id="324" name="Google Shape;324;p47"/>
          <p:cNvSpPr txBox="1"/>
          <p:nvPr/>
        </p:nvSpPr>
        <p:spPr>
          <a:xfrm>
            <a:off x="5740500" y="76200"/>
            <a:ext cx="3403500" cy="3792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chemeClr val="lt1"/>
                </a:solidFill>
                <a:highlight>
                  <a:schemeClr val="dk1"/>
                </a:highlight>
                <a:latin typeface="Lexend SemiBold"/>
                <a:ea typeface="Lexend SemiBold"/>
                <a:cs typeface="Lexend SemiBold"/>
                <a:sym typeface="Lexend SemiBold"/>
              </a:rPr>
              <a:t>WHETHER YOU </a:t>
            </a:r>
            <a:br>
              <a:rPr lang="en" sz="2000">
                <a:solidFill>
                  <a:schemeClr val="lt1"/>
                </a:solidFill>
                <a:highlight>
                  <a:schemeClr val="dk1"/>
                </a:highlight>
                <a:latin typeface="Lexend SemiBold"/>
                <a:ea typeface="Lexend SemiBold"/>
                <a:cs typeface="Lexend SemiBold"/>
                <a:sym typeface="Lexend SemiBold"/>
              </a:rPr>
            </a:br>
            <a:r>
              <a:rPr lang="en" sz="2000">
                <a:solidFill>
                  <a:schemeClr val="lt1"/>
                </a:solidFill>
                <a:highlight>
                  <a:schemeClr val="dk1"/>
                </a:highlight>
                <a:latin typeface="Lexend SemiBold"/>
                <a:ea typeface="Lexend SemiBold"/>
                <a:cs typeface="Lexend SemiBold"/>
                <a:sym typeface="Lexend SemiBold"/>
              </a:rPr>
              <a:t>WANT TO BE </a:t>
            </a:r>
            <a:br>
              <a:rPr lang="en" sz="2000">
                <a:solidFill>
                  <a:schemeClr val="lt1"/>
                </a:solidFill>
                <a:highlight>
                  <a:schemeClr val="dk1"/>
                </a:highlight>
                <a:latin typeface="Lexend SemiBold"/>
                <a:ea typeface="Lexend SemiBold"/>
                <a:cs typeface="Lexend SemiBold"/>
                <a:sym typeface="Lexend SemiBold"/>
              </a:rPr>
            </a:br>
            <a:r>
              <a:rPr lang="en" sz="2000">
                <a:solidFill>
                  <a:schemeClr val="lt1"/>
                </a:solidFill>
                <a:highlight>
                  <a:schemeClr val="dk1"/>
                </a:highlight>
                <a:latin typeface="Lexend SemiBold"/>
                <a:ea typeface="Lexend SemiBold"/>
                <a:cs typeface="Lexend SemiBold"/>
                <a:sym typeface="Lexend SemiBold"/>
              </a:rPr>
              <a:t>YOURSELF, THE </a:t>
            </a:r>
            <a:br>
              <a:rPr lang="en" sz="2000">
                <a:solidFill>
                  <a:schemeClr val="lt1"/>
                </a:solidFill>
                <a:highlight>
                  <a:schemeClr val="dk1"/>
                </a:highlight>
                <a:latin typeface="Lexend SemiBold"/>
                <a:ea typeface="Lexend SemiBold"/>
                <a:cs typeface="Lexend SemiBold"/>
                <a:sym typeface="Lexend SemiBold"/>
              </a:rPr>
            </a:br>
            <a:r>
              <a:rPr lang="en" sz="2000">
                <a:solidFill>
                  <a:schemeClr val="lt1"/>
                </a:solidFill>
                <a:highlight>
                  <a:schemeClr val="dk1"/>
                </a:highlight>
                <a:latin typeface="Lexend SemiBold"/>
                <a:ea typeface="Lexend SemiBold"/>
                <a:cs typeface="Lexend SemiBold"/>
                <a:sym typeface="Lexend SemiBold"/>
              </a:rPr>
              <a:t>BEST VERSION </a:t>
            </a:r>
            <a:br>
              <a:rPr lang="en" sz="2000">
                <a:solidFill>
                  <a:schemeClr val="lt1"/>
                </a:solidFill>
                <a:highlight>
                  <a:schemeClr val="dk1"/>
                </a:highlight>
                <a:latin typeface="Lexend SemiBold"/>
                <a:ea typeface="Lexend SemiBold"/>
                <a:cs typeface="Lexend SemiBold"/>
                <a:sym typeface="Lexend SemiBold"/>
              </a:rPr>
            </a:br>
            <a:r>
              <a:rPr lang="en" sz="2000">
                <a:solidFill>
                  <a:schemeClr val="lt1"/>
                </a:solidFill>
                <a:highlight>
                  <a:schemeClr val="dk1"/>
                </a:highlight>
                <a:latin typeface="Lexend SemiBold"/>
                <a:ea typeface="Lexend SemiBold"/>
                <a:cs typeface="Lexend SemiBold"/>
                <a:sym typeface="Lexend SemiBold"/>
              </a:rPr>
              <a:t>OF YOURSELF, OR SOMEONE ELSE ENTIRELY, </a:t>
            </a:r>
            <a:r>
              <a:rPr lang="en" sz="2000">
                <a:solidFill>
                  <a:schemeClr val="accent1"/>
                </a:solidFill>
                <a:highlight>
                  <a:schemeClr val="dk1"/>
                </a:highlight>
                <a:latin typeface="Lexend SemiBold"/>
                <a:ea typeface="Lexend SemiBold"/>
                <a:cs typeface="Lexend SemiBold"/>
                <a:sym typeface="Lexend SemiBold"/>
              </a:rPr>
              <a:t>EUREKA SPRINGS IS</a:t>
            </a:r>
            <a:r>
              <a:rPr lang="en" sz="2000">
                <a:solidFill>
                  <a:schemeClr val="lt1"/>
                </a:solidFill>
                <a:highlight>
                  <a:schemeClr val="dk1"/>
                </a:highlight>
                <a:latin typeface="Lexend SemiBold"/>
                <a:ea typeface="Lexend SemiBold"/>
                <a:cs typeface="Lexend SemiBold"/>
                <a:sym typeface="Lexend SemiBold"/>
              </a:rPr>
              <a:t> </a:t>
            </a:r>
            <a:endParaRPr sz="2900">
              <a:solidFill>
                <a:schemeClr val="lt1"/>
              </a:solidFill>
              <a:highlight>
                <a:schemeClr val="dk1"/>
              </a:highlight>
              <a:latin typeface="Lexend SemiBold"/>
              <a:ea typeface="Lexend SemiBold"/>
              <a:cs typeface="Lexend SemiBold"/>
              <a:sym typeface="Lexend SemiBold"/>
            </a:endParaRPr>
          </a:p>
        </p:txBody>
      </p:sp>
      <p:sp>
        <p:nvSpPr>
          <p:cNvPr id="325" name="Google Shape;325;p47"/>
          <p:cNvSpPr txBox="1"/>
          <p:nvPr/>
        </p:nvSpPr>
        <p:spPr>
          <a:xfrm>
            <a:off x="5667000" y="4517975"/>
            <a:ext cx="3000000" cy="153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800">
                <a:solidFill>
                  <a:srgbClr val="434343"/>
                </a:solidFill>
                <a:latin typeface="Lexend SemiBold"/>
                <a:ea typeface="Lexend SemiBold"/>
                <a:cs typeface="Lexend SemiBold"/>
                <a:sym typeface="Lexend SemiBold"/>
              </a:rPr>
              <a:t>”</a:t>
            </a:r>
            <a:endParaRPr sz="8100">
              <a:solidFill>
                <a:srgbClr val="434343"/>
              </a:solidFill>
              <a:latin typeface="Lexend SemiBold"/>
              <a:ea typeface="Lexend SemiBold"/>
              <a:cs typeface="Lexend SemiBold"/>
              <a:sym typeface="Lexend SemiBold"/>
            </a:endParaRPr>
          </a:p>
        </p:txBody>
      </p:sp>
      <p:sp>
        <p:nvSpPr>
          <p:cNvPr id="326" name="Google Shape;326;p47"/>
          <p:cNvSpPr txBox="1"/>
          <p:nvPr/>
        </p:nvSpPr>
        <p:spPr>
          <a:xfrm>
            <a:off x="7053650" y="136450"/>
            <a:ext cx="18903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50" b="1">
                <a:solidFill>
                  <a:schemeClr val="lt1"/>
                </a:solidFill>
                <a:highlight>
                  <a:schemeClr val="dk1"/>
                </a:highlight>
                <a:latin typeface="Raleway"/>
                <a:ea typeface="Raleway"/>
                <a:cs typeface="Raleway"/>
                <a:sym typeface="Raleway"/>
              </a:rPr>
              <a:t>F I N D I N G   O U R   N O R T H   S T A R</a:t>
            </a:r>
            <a:endParaRPr sz="550" b="1">
              <a:solidFill>
                <a:schemeClr val="lt1"/>
              </a:solidFill>
              <a:highlight>
                <a:schemeClr val="dk1"/>
              </a:highlight>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48"/>
          <p:cNvPicPr preferRelativeResize="0"/>
          <p:nvPr/>
        </p:nvPicPr>
        <p:blipFill rotWithShape="1">
          <a:blip r:embed="rId3">
            <a:alphaModFix/>
          </a:blip>
          <a:srcRect/>
          <a:stretch/>
        </p:blipFill>
        <p:spPr>
          <a:xfrm>
            <a:off x="0" y="0"/>
            <a:ext cx="9144000" cy="5143503"/>
          </a:xfrm>
          <a:prstGeom prst="rect">
            <a:avLst/>
          </a:prstGeom>
          <a:noFill/>
          <a:ln>
            <a:noFill/>
          </a:ln>
        </p:spPr>
      </p:pic>
      <p:sp>
        <p:nvSpPr>
          <p:cNvPr id="332" name="Google Shape;332;p48"/>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chemeClr val="lt1"/>
                </a:solidFill>
                <a:latin typeface="Raleway"/>
                <a:ea typeface="Raleway"/>
                <a:cs typeface="Raleway"/>
                <a:sym typeface="Raleway"/>
              </a:rPr>
              <a:t>|    </a:t>
            </a:r>
            <a:fld id="{00000000-1234-1234-1234-123412341234}" type="slidenum">
              <a:rPr lang="en" sz="700">
                <a:solidFill>
                  <a:schemeClr val="lt1"/>
                </a:solidFill>
                <a:latin typeface="Raleway"/>
                <a:ea typeface="Raleway"/>
                <a:cs typeface="Raleway"/>
                <a:sym typeface="Raleway"/>
              </a:rPr>
              <a:t>15</a:t>
            </a:fld>
            <a:r>
              <a:rPr lang="en" sz="700">
                <a:solidFill>
                  <a:schemeClr val="lt1"/>
                </a:solidFill>
                <a:latin typeface="Raleway"/>
                <a:ea typeface="Raleway"/>
                <a:cs typeface="Raleway"/>
                <a:sym typeface="Raleway"/>
              </a:rPr>
              <a:t> </a:t>
            </a:r>
            <a:endParaRPr sz="700">
              <a:solidFill>
                <a:schemeClr val="lt1"/>
              </a:solidFill>
              <a:latin typeface="Raleway"/>
              <a:ea typeface="Raleway"/>
              <a:cs typeface="Raleway"/>
              <a:sym typeface="Raleway"/>
            </a:endParaRPr>
          </a:p>
        </p:txBody>
      </p:sp>
      <p:pic>
        <p:nvPicPr>
          <p:cNvPr id="333" name="Google Shape;333;p48"/>
          <p:cNvPicPr preferRelativeResize="0"/>
          <p:nvPr/>
        </p:nvPicPr>
        <p:blipFill rotWithShape="1">
          <a:blip r:embed="rId4">
            <a:alphaModFix/>
          </a:blip>
          <a:srcRect l="5889" t="3050" r="11745" b="9045"/>
          <a:stretch/>
        </p:blipFill>
        <p:spPr>
          <a:xfrm>
            <a:off x="6431950" y="814125"/>
            <a:ext cx="2712300" cy="2638800"/>
          </a:xfrm>
          <a:prstGeom prst="rect">
            <a:avLst/>
          </a:prstGeom>
          <a:noFill/>
          <a:ln w="19050" cap="flat" cmpd="sng">
            <a:solidFill>
              <a:schemeClr val="lt1"/>
            </a:solidFill>
            <a:prstDash val="solid"/>
            <a:round/>
            <a:headEnd type="none" w="sm" len="sm"/>
            <a:tailEnd type="none" w="sm" len="sm"/>
          </a:ln>
        </p:spPr>
      </p:pic>
      <p:sp>
        <p:nvSpPr>
          <p:cNvPr id="334" name="Google Shape;334;p48"/>
          <p:cNvSpPr txBox="1"/>
          <p:nvPr/>
        </p:nvSpPr>
        <p:spPr>
          <a:xfrm>
            <a:off x="5495100" y="563925"/>
            <a:ext cx="2353500" cy="78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400">
                <a:solidFill>
                  <a:schemeClr val="accent1"/>
                </a:solidFill>
                <a:highlight>
                  <a:schemeClr val="dk1"/>
                </a:highlight>
                <a:latin typeface="Lexend ExtraBold"/>
                <a:ea typeface="Lexend ExtraBold"/>
                <a:cs typeface="Lexend ExtraBold"/>
                <a:sym typeface="Lexend ExtraBold"/>
              </a:rPr>
              <a:t>OUTDOORS</a:t>
            </a:r>
            <a:endParaRPr sz="2400">
              <a:solidFill>
                <a:schemeClr val="accent1"/>
              </a:solidFill>
              <a:highlight>
                <a:schemeClr val="dk1"/>
              </a:highlight>
              <a:latin typeface="Lexend ExtraBold"/>
              <a:ea typeface="Lexend ExtraBold"/>
              <a:cs typeface="Lexend ExtraBold"/>
              <a:sym typeface="Lexend ExtraBold"/>
            </a:endParaRPr>
          </a:p>
        </p:txBody>
      </p:sp>
      <p:sp>
        <p:nvSpPr>
          <p:cNvPr id="335" name="Google Shape;335;p48"/>
          <p:cNvSpPr txBox="1"/>
          <p:nvPr/>
        </p:nvSpPr>
        <p:spPr>
          <a:xfrm>
            <a:off x="-91275" y="2332000"/>
            <a:ext cx="2353500" cy="78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1"/>
                </a:solidFill>
                <a:highlight>
                  <a:schemeClr val="dk1"/>
                </a:highlight>
                <a:latin typeface="Lexend ExtraBold"/>
                <a:ea typeface="Lexend ExtraBold"/>
                <a:cs typeface="Lexend ExtraBold"/>
                <a:sym typeface="Lexend ExtraBold"/>
              </a:rPr>
              <a:t>COUPLES</a:t>
            </a:r>
            <a:endParaRPr sz="2400">
              <a:solidFill>
                <a:schemeClr val="accent1"/>
              </a:solidFill>
              <a:highlight>
                <a:schemeClr val="dk1"/>
              </a:highlight>
              <a:latin typeface="Lexend ExtraBold"/>
              <a:ea typeface="Lexend ExtraBold"/>
              <a:cs typeface="Lexend ExtraBold"/>
              <a:sym typeface="Lexend ExtraBold"/>
            </a:endParaRPr>
          </a:p>
        </p:txBody>
      </p:sp>
      <p:pic>
        <p:nvPicPr>
          <p:cNvPr id="336" name="Google Shape;336;p48"/>
          <p:cNvPicPr preferRelativeResize="0"/>
          <p:nvPr/>
        </p:nvPicPr>
        <p:blipFill rotWithShape="1">
          <a:blip r:embed="rId5">
            <a:alphaModFix/>
          </a:blip>
          <a:srcRect l="19247" t="3151" r="17417" b="15002"/>
          <a:stretch/>
        </p:blipFill>
        <p:spPr>
          <a:xfrm>
            <a:off x="5343525" y="2902500"/>
            <a:ext cx="2538600" cy="2241000"/>
          </a:xfrm>
          <a:prstGeom prst="rect">
            <a:avLst/>
          </a:prstGeom>
          <a:noFill/>
          <a:ln w="38100" cap="flat" cmpd="sng">
            <a:solidFill>
              <a:srgbClr val="000000"/>
            </a:solidFill>
            <a:prstDash val="solid"/>
            <a:round/>
            <a:headEnd type="none" w="sm" len="sm"/>
            <a:tailEnd type="none" w="sm" len="sm"/>
          </a:ln>
        </p:spPr>
      </p:pic>
      <p:sp>
        <p:nvSpPr>
          <p:cNvPr id="337" name="Google Shape;337;p48"/>
          <p:cNvSpPr txBox="1"/>
          <p:nvPr/>
        </p:nvSpPr>
        <p:spPr>
          <a:xfrm>
            <a:off x="6496350" y="3912200"/>
            <a:ext cx="2353500" cy="78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400">
                <a:solidFill>
                  <a:schemeClr val="accent1"/>
                </a:solidFill>
                <a:highlight>
                  <a:schemeClr val="dk1"/>
                </a:highlight>
                <a:latin typeface="Lexend ExtraBold"/>
                <a:ea typeface="Lexend ExtraBold"/>
                <a:cs typeface="Lexend ExtraBold"/>
                <a:sym typeface="Lexend ExtraBold"/>
              </a:rPr>
              <a:t>LEISURE</a:t>
            </a:r>
            <a:endParaRPr sz="2400">
              <a:solidFill>
                <a:schemeClr val="accent1"/>
              </a:solidFill>
              <a:highlight>
                <a:schemeClr val="dk1"/>
              </a:highlight>
              <a:latin typeface="Lexend ExtraBold"/>
              <a:ea typeface="Lexend ExtraBold"/>
              <a:cs typeface="Lexend ExtraBold"/>
              <a:sym typeface="Lexend ExtraBold"/>
            </a:endParaRPr>
          </a:p>
        </p:txBody>
      </p:sp>
      <p:sp>
        <p:nvSpPr>
          <p:cNvPr id="338" name="Google Shape;338;p48"/>
          <p:cNvSpPr txBox="1"/>
          <p:nvPr/>
        </p:nvSpPr>
        <p:spPr>
          <a:xfrm>
            <a:off x="9921800" y="1238850"/>
            <a:ext cx="584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339" name="Google Shape;339;p48"/>
          <p:cNvSpPr txBox="1"/>
          <p:nvPr/>
        </p:nvSpPr>
        <p:spPr>
          <a:xfrm>
            <a:off x="7175500" y="136450"/>
            <a:ext cx="1768500" cy="393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0"/>
              </a:spcAft>
              <a:buNone/>
            </a:pPr>
            <a:r>
              <a:rPr lang="en" sz="550" b="1">
                <a:solidFill>
                  <a:schemeClr val="dk1"/>
                </a:solidFill>
                <a:latin typeface="Raleway"/>
                <a:ea typeface="Raleway"/>
                <a:cs typeface="Raleway"/>
                <a:sym typeface="Raleway"/>
              </a:rPr>
              <a:t>C A P T U R I N G   </a:t>
            </a:r>
            <a:br>
              <a:rPr lang="en" sz="550" b="1">
                <a:solidFill>
                  <a:schemeClr val="dk1"/>
                </a:solidFill>
                <a:latin typeface="Raleway"/>
                <a:ea typeface="Raleway"/>
                <a:cs typeface="Raleway"/>
                <a:sym typeface="Raleway"/>
              </a:rPr>
            </a:br>
            <a:r>
              <a:rPr lang="en" sz="550" b="1">
                <a:solidFill>
                  <a:schemeClr val="dk1"/>
                </a:solidFill>
                <a:latin typeface="Raleway"/>
                <a:ea typeface="Raleway"/>
                <a:cs typeface="Raleway"/>
                <a:sym typeface="Raleway"/>
              </a:rPr>
              <a:t>“O N L Y   I N   E U R E K A”   </a:t>
            </a:r>
            <a:br>
              <a:rPr lang="en" sz="550" b="1">
                <a:solidFill>
                  <a:schemeClr val="dk1"/>
                </a:solidFill>
                <a:latin typeface="Raleway"/>
                <a:ea typeface="Raleway"/>
                <a:cs typeface="Raleway"/>
                <a:sym typeface="Raleway"/>
              </a:rPr>
            </a:br>
            <a:r>
              <a:rPr lang="en" sz="550" b="1">
                <a:solidFill>
                  <a:schemeClr val="dk1"/>
                </a:solidFill>
                <a:latin typeface="Raleway"/>
                <a:ea typeface="Raleway"/>
                <a:cs typeface="Raleway"/>
                <a:sym typeface="Raleway"/>
              </a:rPr>
              <a:t>E X P E R I E N C E S”   &amp;   </a:t>
            </a:r>
            <a:br>
              <a:rPr lang="en" sz="550" b="1">
                <a:solidFill>
                  <a:schemeClr val="dk1"/>
                </a:solidFill>
                <a:latin typeface="Raleway"/>
                <a:ea typeface="Raleway"/>
                <a:cs typeface="Raleway"/>
                <a:sym typeface="Raleway"/>
              </a:rPr>
            </a:br>
            <a:r>
              <a:rPr lang="en" sz="550" b="1">
                <a:solidFill>
                  <a:schemeClr val="dk1"/>
                </a:solidFill>
                <a:latin typeface="Raleway"/>
                <a:ea typeface="Raleway"/>
                <a:cs typeface="Raleway"/>
                <a:sym typeface="Raleway"/>
              </a:rPr>
              <a:t>E X P R E S S I O N S</a:t>
            </a:r>
            <a:br>
              <a:rPr lang="en" sz="550" b="1">
                <a:solidFill>
                  <a:schemeClr val="dk1"/>
                </a:solidFill>
                <a:latin typeface="Raleway"/>
                <a:ea typeface="Raleway"/>
                <a:cs typeface="Raleway"/>
                <a:sym typeface="Raleway"/>
              </a:rPr>
            </a:br>
            <a:endParaRPr sz="550" b="1">
              <a:solidFill>
                <a:schemeClr val="dk1"/>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49"/>
          <p:cNvPicPr preferRelativeResize="0"/>
          <p:nvPr/>
        </p:nvPicPr>
        <p:blipFill>
          <a:blip r:embed="rId3">
            <a:alphaModFix/>
          </a:blip>
          <a:stretch>
            <a:fillRect/>
          </a:stretch>
        </p:blipFill>
        <p:spPr>
          <a:xfrm>
            <a:off x="0" y="0"/>
            <a:ext cx="9144000" cy="5143503"/>
          </a:xfrm>
          <a:prstGeom prst="rect">
            <a:avLst/>
          </a:prstGeom>
          <a:noFill/>
          <a:ln>
            <a:noFill/>
          </a:ln>
        </p:spPr>
      </p:pic>
      <p:sp>
        <p:nvSpPr>
          <p:cNvPr id="345" name="Google Shape;345;p49"/>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chemeClr val="lt1"/>
                </a:solidFill>
                <a:latin typeface="Raleway"/>
                <a:ea typeface="Raleway"/>
                <a:cs typeface="Raleway"/>
                <a:sym typeface="Raleway"/>
              </a:rPr>
              <a:t>|    </a:t>
            </a:r>
            <a:fld id="{00000000-1234-1234-1234-123412341234}" type="slidenum">
              <a:rPr lang="en" sz="700">
                <a:solidFill>
                  <a:schemeClr val="lt1"/>
                </a:solidFill>
                <a:latin typeface="Raleway"/>
                <a:ea typeface="Raleway"/>
                <a:cs typeface="Raleway"/>
                <a:sym typeface="Raleway"/>
              </a:rPr>
              <a:t>16</a:t>
            </a:fld>
            <a:r>
              <a:rPr lang="en" sz="700">
                <a:solidFill>
                  <a:schemeClr val="lt1"/>
                </a:solidFill>
                <a:latin typeface="Raleway"/>
                <a:ea typeface="Raleway"/>
                <a:cs typeface="Raleway"/>
                <a:sym typeface="Raleway"/>
              </a:rPr>
              <a:t> </a:t>
            </a:r>
            <a:endParaRPr sz="700">
              <a:solidFill>
                <a:schemeClr val="lt1"/>
              </a:solidFill>
              <a:latin typeface="Raleway"/>
              <a:ea typeface="Raleway"/>
              <a:cs typeface="Raleway"/>
              <a:sym typeface="Raleway"/>
            </a:endParaRPr>
          </a:p>
        </p:txBody>
      </p:sp>
      <p:pic>
        <p:nvPicPr>
          <p:cNvPr id="346" name="Google Shape;346;p49"/>
          <p:cNvPicPr preferRelativeResize="0"/>
          <p:nvPr/>
        </p:nvPicPr>
        <p:blipFill rotWithShape="1">
          <a:blip r:embed="rId4">
            <a:alphaModFix/>
          </a:blip>
          <a:srcRect l="9453" t="29915" r="13564" b="13243"/>
          <a:stretch/>
        </p:blipFill>
        <p:spPr>
          <a:xfrm>
            <a:off x="2171798" y="0"/>
            <a:ext cx="5204625" cy="5143500"/>
          </a:xfrm>
          <a:prstGeom prst="rect">
            <a:avLst/>
          </a:prstGeom>
          <a:noFill/>
          <a:ln w="19050" cap="flat" cmpd="sng">
            <a:solidFill>
              <a:schemeClr val="lt1"/>
            </a:solidFill>
            <a:prstDash val="solid"/>
            <a:round/>
            <a:headEnd type="none" w="sm" len="sm"/>
            <a:tailEnd type="none" w="sm" len="sm"/>
          </a:ln>
        </p:spPr>
      </p:pic>
      <p:pic>
        <p:nvPicPr>
          <p:cNvPr id="347" name="Google Shape;347;p49"/>
          <p:cNvPicPr preferRelativeResize="0"/>
          <p:nvPr/>
        </p:nvPicPr>
        <p:blipFill rotWithShape="1">
          <a:blip r:embed="rId5">
            <a:alphaModFix/>
          </a:blip>
          <a:srcRect l="6688" t="5711" r="13208" b="14186"/>
          <a:stretch/>
        </p:blipFill>
        <p:spPr>
          <a:xfrm>
            <a:off x="0" y="526175"/>
            <a:ext cx="2496675" cy="3383350"/>
          </a:xfrm>
          <a:prstGeom prst="rect">
            <a:avLst/>
          </a:prstGeom>
          <a:noFill/>
          <a:ln w="28575" cap="flat" cmpd="sng">
            <a:solidFill>
              <a:schemeClr val="accent1"/>
            </a:solidFill>
            <a:prstDash val="solid"/>
            <a:round/>
            <a:headEnd type="none" w="sm" len="sm"/>
            <a:tailEnd type="none" w="sm" len="sm"/>
          </a:ln>
        </p:spPr>
      </p:pic>
      <p:pic>
        <p:nvPicPr>
          <p:cNvPr id="348" name="Google Shape;348;p49"/>
          <p:cNvPicPr preferRelativeResize="0"/>
          <p:nvPr/>
        </p:nvPicPr>
        <p:blipFill rotWithShape="1">
          <a:blip r:embed="rId6">
            <a:alphaModFix/>
          </a:blip>
          <a:srcRect l="7598" t="4798" r="7598"/>
          <a:stretch/>
        </p:blipFill>
        <p:spPr>
          <a:xfrm>
            <a:off x="6647325" y="1792025"/>
            <a:ext cx="2496675" cy="2519775"/>
          </a:xfrm>
          <a:prstGeom prst="rect">
            <a:avLst/>
          </a:prstGeom>
          <a:noFill/>
          <a:ln w="28575" cap="flat" cmpd="sng">
            <a:solidFill>
              <a:schemeClr val="dk1"/>
            </a:solidFill>
            <a:prstDash val="solid"/>
            <a:round/>
            <a:headEnd type="none" w="sm" len="sm"/>
            <a:tailEnd type="none" w="sm" len="sm"/>
          </a:ln>
        </p:spPr>
      </p:pic>
      <p:sp>
        <p:nvSpPr>
          <p:cNvPr id="349" name="Google Shape;349;p49"/>
          <p:cNvSpPr txBox="1"/>
          <p:nvPr/>
        </p:nvSpPr>
        <p:spPr>
          <a:xfrm>
            <a:off x="-122200" y="2962000"/>
            <a:ext cx="3450300" cy="2519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900">
                <a:solidFill>
                  <a:schemeClr val="dk1"/>
                </a:solidFill>
                <a:highlight>
                  <a:schemeClr val="dk1"/>
                </a:highlight>
                <a:latin typeface="Lexend SemiBold"/>
                <a:ea typeface="Lexend SemiBold"/>
                <a:cs typeface="Lexend SemiBold"/>
                <a:sym typeface="Lexend SemiBold"/>
              </a:rPr>
              <a:t>_</a:t>
            </a:r>
            <a:r>
              <a:rPr lang="en" sz="1900">
                <a:solidFill>
                  <a:schemeClr val="lt1"/>
                </a:solidFill>
                <a:highlight>
                  <a:schemeClr val="dk1"/>
                </a:highlight>
                <a:latin typeface="Lexend SemiBold"/>
                <a:ea typeface="Lexend SemiBold"/>
                <a:cs typeface="Lexend SemiBold"/>
                <a:sym typeface="Lexend SemiBold"/>
              </a:rPr>
              <a:t>BEHIND</a:t>
            </a:r>
            <a:r>
              <a:rPr lang="en" sz="1900">
                <a:solidFill>
                  <a:schemeClr val="dk1"/>
                </a:solidFill>
                <a:highlight>
                  <a:schemeClr val="dk1"/>
                </a:highlight>
                <a:latin typeface="Lexend SemiBold"/>
                <a:ea typeface="Lexend SemiBold"/>
                <a:cs typeface="Lexend SemiBold"/>
                <a:sym typeface="Lexend SemiBold"/>
              </a:rPr>
              <a:t>_</a:t>
            </a:r>
            <a:br>
              <a:rPr lang="en" sz="1900">
                <a:solidFill>
                  <a:schemeClr val="dk1"/>
                </a:solidFill>
                <a:highlight>
                  <a:schemeClr val="dk1"/>
                </a:highlight>
                <a:latin typeface="Lexend SemiBold"/>
                <a:ea typeface="Lexend SemiBold"/>
                <a:cs typeface="Lexend SemiBold"/>
                <a:sym typeface="Lexend SemiBold"/>
              </a:rPr>
            </a:br>
            <a:r>
              <a:rPr lang="en" sz="1900">
                <a:solidFill>
                  <a:schemeClr val="dk1"/>
                </a:solidFill>
                <a:highlight>
                  <a:schemeClr val="dk1"/>
                </a:highlight>
                <a:latin typeface="Lexend SemiBold"/>
                <a:ea typeface="Lexend SemiBold"/>
                <a:cs typeface="Lexend SemiBold"/>
                <a:sym typeface="Lexend SemiBold"/>
              </a:rPr>
              <a:t>_</a:t>
            </a:r>
            <a:r>
              <a:rPr lang="en" sz="1900">
                <a:solidFill>
                  <a:schemeClr val="accent1"/>
                </a:solidFill>
                <a:highlight>
                  <a:schemeClr val="dk1"/>
                </a:highlight>
                <a:latin typeface="Lexend SemiBold"/>
                <a:ea typeface="Lexend SemiBold"/>
                <a:cs typeface="Lexend SemiBold"/>
                <a:sym typeface="Lexend SemiBold"/>
              </a:rPr>
              <a:t>THE</a:t>
            </a:r>
            <a:r>
              <a:rPr lang="en" sz="1900">
                <a:solidFill>
                  <a:schemeClr val="lt1"/>
                </a:solidFill>
                <a:highlight>
                  <a:schemeClr val="dk1"/>
                </a:highlight>
                <a:latin typeface="Lexend SemiBold"/>
                <a:ea typeface="Lexend SemiBold"/>
                <a:cs typeface="Lexend SemiBold"/>
                <a:sym typeface="Lexend SemiBold"/>
              </a:rPr>
              <a:t> SCENES</a:t>
            </a:r>
            <a:r>
              <a:rPr lang="en" sz="1900">
                <a:solidFill>
                  <a:schemeClr val="dk1"/>
                </a:solidFill>
                <a:highlight>
                  <a:schemeClr val="dk1"/>
                </a:highlight>
                <a:latin typeface="Lexend SemiBold"/>
                <a:ea typeface="Lexend SemiBold"/>
                <a:cs typeface="Lexend SemiBold"/>
                <a:sym typeface="Lexend SemiBold"/>
              </a:rPr>
              <a:t>_</a:t>
            </a:r>
            <a:endParaRPr sz="1900">
              <a:solidFill>
                <a:schemeClr val="dk1"/>
              </a:solidFill>
              <a:highlight>
                <a:schemeClr val="dk1"/>
              </a:highlight>
              <a:latin typeface="Lexend SemiBold"/>
              <a:ea typeface="Lexend SemiBold"/>
              <a:cs typeface="Lexend SemiBold"/>
              <a:sym typeface="Lexend SemiBold"/>
            </a:endParaRPr>
          </a:p>
          <a:p>
            <a:pPr marL="0" lvl="0" indent="0" algn="l" rtl="0">
              <a:lnSpc>
                <a:spcPct val="100000"/>
              </a:lnSpc>
              <a:spcBef>
                <a:spcPts val="0"/>
              </a:spcBef>
              <a:spcAft>
                <a:spcPts val="0"/>
              </a:spcAft>
              <a:buNone/>
            </a:pPr>
            <a:endParaRPr sz="1900">
              <a:solidFill>
                <a:schemeClr val="dk1"/>
              </a:solidFill>
              <a:highlight>
                <a:schemeClr val="dk1"/>
              </a:highlight>
              <a:latin typeface="Lexend SemiBold"/>
              <a:ea typeface="Lexend SemiBold"/>
              <a:cs typeface="Lexend SemiBold"/>
              <a:sym typeface="Lexend SemiBold"/>
            </a:endParaRPr>
          </a:p>
        </p:txBody>
      </p:sp>
      <p:sp>
        <p:nvSpPr>
          <p:cNvPr id="350" name="Google Shape;350;p49"/>
          <p:cNvSpPr txBox="1"/>
          <p:nvPr/>
        </p:nvSpPr>
        <p:spPr>
          <a:xfrm>
            <a:off x="7175500" y="136450"/>
            <a:ext cx="1768500" cy="393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0"/>
              </a:spcAft>
              <a:buNone/>
            </a:pPr>
            <a:r>
              <a:rPr lang="en" sz="550" b="1">
                <a:solidFill>
                  <a:schemeClr val="dk1"/>
                </a:solidFill>
                <a:latin typeface="Raleway"/>
                <a:ea typeface="Raleway"/>
                <a:cs typeface="Raleway"/>
                <a:sym typeface="Raleway"/>
              </a:rPr>
              <a:t>C A P T U R I N G   </a:t>
            </a:r>
            <a:br>
              <a:rPr lang="en" sz="550" b="1">
                <a:solidFill>
                  <a:schemeClr val="dk1"/>
                </a:solidFill>
                <a:latin typeface="Raleway"/>
                <a:ea typeface="Raleway"/>
                <a:cs typeface="Raleway"/>
                <a:sym typeface="Raleway"/>
              </a:rPr>
            </a:br>
            <a:r>
              <a:rPr lang="en" sz="550" b="1">
                <a:solidFill>
                  <a:schemeClr val="dk1"/>
                </a:solidFill>
                <a:latin typeface="Raleway"/>
                <a:ea typeface="Raleway"/>
                <a:cs typeface="Raleway"/>
                <a:sym typeface="Raleway"/>
              </a:rPr>
              <a:t>“O N L Y   I N   E U R E K A”   </a:t>
            </a:r>
            <a:br>
              <a:rPr lang="en" sz="550" b="1">
                <a:solidFill>
                  <a:schemeClr val="dk1"/>
                </a:solidFill>
                <a:latin typeface="Raleway"/>
                <a:ea typeface="Raleway"/>
                <a:cs typeface="Raleway"/>
                <a:sym typeface="Raleway"/>
              </a:rPr>
            </a:br>
            <a:r>
              <a:rPr lang="en" sz="550" b="1">
                <a:solidFill>
                  <a:schemeClr val="dk1"/>
                </a:solidFill>
                <a:latin typeface="Raleway"/>
                <a:ea typeface="Raleway"/>
                <a:cs typeface="Raleway"/>
                <a:sym typeface="Raleway"/>
              </a:rPr>
              <a:t>E X P E R I E N C E S”   &amp;   </a:t>
            </a:r>
            <a:br>
              <a:rPr lang="en" sz="550" b="1">
                <a:solidFill>
                  <a:schemeClr val="dk1"/>
                </a:solidFill>
                <a:latin typeface="Raleway"/>
                <a:ea typeface="Raleway"/>
                <a:cs typeface="Raleway"/>
                <a:sym typeface="Raleway"/>
              </a:rPr>
            </a:br>
            <a:r>
              <a:rPr lang="en" sz="550" b="1">
                <a:solidFill>
                  <a:schemeClr val="dk1"/>
                </a:solidFill>
                <a:latin typeface="Raleway"/>
                <a:ea typeface="Raleway"/>
                <a:cs typeface="Raleway"/>
                <a:sym typeface="Raleway"/>
              </a:rPr>
              <a:t>E X P R E S S I O N S</a:t>
            </a:r>
            <a:br>
              <a:rPr lang="en" sz="550" b="1">
                <a:solidFill>
                  <a:schemeClr val="dk1"/>
                </a:solidFill>
                <a:latin typeface="Raleway"/>
                <a:ea typeface="Raleway"/>
                <a:cs typeface="Raleway"/>
                <a:sym typeface="Raleway"/>
              </a:rPr>
            </a:br>
            <a:endParaRPr sz="550" b="1">
              <a:solidFill>
                <a:schemeClr val="dk1"/>
              </a:solidFill>
              <a:latin typeface="Raleway"/>
              <a:ea typeface="Raleway"/>
              <a:cs typeface="Raleway"/>
              <a:sym typeface="Raleway"/>
            </a:endParaRPr>
          </a:p>
        </p:txBody>
      </p:sp>
      <p:sp>
        <p:nvSpPr>
          <p:cNvPr id="351" name="Google Shape;351;p49"/>
          <p:cNvSpPr txBox="1"/>
          <p:nvPr/>
        </p:nvSpPr>
        <p:spPr>
          <a:xfrm>
            <a:off x="6972375" y="648550"/>
            <a:ext cx="21717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50" b="1">
                <a:solidFill>
                  <a:srgbClr val="883B89"/>
                </a:solidFill>
                <a:highlight>
                  <a:srgbClr val="883B89"/>
                </a:highlight>
                <a:latin typeface="Raleway"/>
                <a:ea typeface="Raleway"/>
                <a:cs typeface="Raleway"/>
                <a:sym typeface="Raleway"/>
              </a:rPr>
              <a:t>__</a:t>
            </a:r>
            <a:r>
              <a:rPr lang="en" sz="550" b="1">
                <a:solidFill>
                  <a:schemeClr val="lt1"/>
                </a:solidFill>
                <a:highlight>
                  <a:srgbClr val="883B89"/>
                </a:highlight>
                <a:latin typeface="Raleway"/>
                <a:ea typeface="Raleway"/>
                <a:cs typeface="Raleway"/>
                <a:sym typeface="Raleway"/>
              </a:rPr>
              <a:t>J U L Y   P H O T O    &amp;   V I D E O   S H O O T </a:t>
            </a:r>
            <a:r>
              <a:rPr lang="en" sz="550" b="1">
                <a:solidFill>
                  <a:srgbClr val="883B89"/>
                </a:solidFill>
                <a:highlight>
                  <a:srgbClr val="883B89"/>
                </a:highlight>
                <a:latin typeface="Raleway"/>
                <a:ea typeface="Raleway"/>
                <a:cs typeface="Raleway"/>
                <a:sym typeface="Raleway"/>
              </a:rPr>
              <a:t>__</a:t>
            </a:r>
            <a:endParaRPr sz="550" b="1">
              <a:solidFill>
                <a:schemeClr val="dk1"/>
              </a:solidFill>
              <a:highlight>
                <a:srgbClr val="883B89"/>
              </a:highlight>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50"/>
          <p:cNvPicPr preferRelativeResize="0"/>
          <p:nvPr/>
        </p:nvPicPr>
        <p:blipFill>
          <a:blip r:embed="rId3">
            <a:alphaModFix/>
          </a:blip>
          <a:stretch>
            <a:fillRect/>
          </a:stretch>
        </p:blipFill>
        <p:spPr>
          <a:xfrm>
            <a:off x="0" y="0"/>
            <a:ext cx="9144000" cy="5143503"/>
          </a:xfrm>
          <a:prstGeom prst="rect">
            <a:avLst/>
          </a:prstGeom>
          <a:noFill/>
          <a:ln>
            <a:noFill/>
          </a:ln>
        </p:spPr>
      </p:pic>
      <p:sp>
        <p:nvSpPr>
          <p:cNvPr id="357" name="Google Shape;357;p50"/>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chemeClr val="lt1"/>
                </a:solidFill>
                <a:latin typeface="Raleway"/>
                <a:ea typeface="Raleway"/>
                <a:cs typeface="Raleway"/>
                <a:sym typeface="Raleway"/>
              </a:rPr>
              <a:t>|    </a:t>
            </a:r>
            <a:fld id="{00000000-1234-1234-1234-123412341234}" type="slidenum">
              <a:rPr lang="en" sz="700">
                <a:solidFill>
                  <a:schemeClr val="lt1"/>
                </a:solidFill>
                <a:latin typeface="Raleway"/>
                <a:ea typeface="Raleway"/>
                <a:cs typeface="Raleway"/>
                <a:sym typeface="Raleway"/>
              </a:rPr>
              <a:t>17</a:t>
            </a:fld>
            <a:r>
              <a:rPr lang="en" sz="700">
                <a:solidFill>
                  <a:schemeClr val="lt1"/>
                </a:solidFill>
                <a:latin typeface="Raleway"/>
                <a:ea typeface="Raleway"/>
                <a:cs typeface="Raleway"/>
                <a:sym typeface="Raleway"/>
              </a:rPr>
              <a:t> </a:t>
            </a:r>
            <a:endParaRPr sz="700">
              <a:solidFill>
                <a:schemeClr val="lt1"/>
              </a:solidFill>
              <a:latin typeface="Raleway"/>
              <a:ea typeface="Raleway"/>
              <a:cs typeface="Raleway"/>
              <a:sym typeface="Raleway"/>
            </a:endParaRPr>
          </a:p>
        </p:txBody>
      </p:sp>
      <p:sp>
        <p:nvSpPr>
          <p:cNvPr id="358" name="Google Shape;358;p50"/>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rgbClr val="222222"/>
                </a:solidFill>
                <a:latin typeface="Raleway"/>
                <a:ea typeface="Raleway"/>
                <a:cs typeface="Raleway"/>
                <a:sym typeface="Raleway"/>
              </a:rPr>
              <a:t>|     </a:t>
            </a:r>
            <a:endParaRPr sz="700">
              <a:solidFill>
                <a:srgbClr val="222222"/>
              </a:solidFill>
              <a:latin typeface="Raleway"/>
              <a:ea typeface="Raleway"/>
              <a:cs typeface="Raleway"/>
              <a:sym typeface="Raleway"/>
            </a:endParaRPr>
          </a:p>
        </p:txBody>
      </p:sp>
      <p:pic>
        <p:nvPicPr>
          <p:cNvPr id="359" name="Google Shape;359;p50"/>
          <p:cNvPicPr preferRelativeResize="0"/>
          <p:nvPr/>
        </p:nvPicPr>
        <p:blipFill rotWithShape="1">
          <a:blip r:embed="rId4">
            <a:alphaModFix/>
          </a:blip>
          <a:srcRect l="25247" t="19768" r="21509" b="998"/>
          <a:stretch/>
        </p:blipFill>
        <p:spPr>
          <a:xfrm>
            <a:off x="2171800" y="0"/>
            <a:ext cx="5204626" cy="5143500"/>
          </a:xfrm>
          <a:prstGeom prst="rect">
            <a:avLst/>
          </a:prstGeom>
          <a:noFill/>
          <a:ln w="19050" cap="flat" cmpd="sng">
            <a:solidFill>
              <a:schemeClr val="lt1"/>
            </a:solidFill>
            <a:prstDash val="solid"/>
            <a:round/>
            <a:headEnd type="none" w="sm" len="sm"/>
            <a:tailEnd type="none" w="sm" len="sm"/>
          </a:ln>
        </p:spPr>
      </p:pic>
      <p:pic>
        <p:nvPicPr>
          <p:cNvPr id="360" name="Google Shape;360;p50"/>
          <p:cNvPicPr preferRelativeResize="0"/>
          <p:nvPr/>
        </p:nvPicPr>
        <p:blipFill rotWithShape="1">
          <a:blip r:embed="rId5">
            <a:alphaModFix/>
          </a:blip>
          <a:srcRect l="3879" t="42676" r="11604"/>
          <a:stretch/>
        </p:blipFill>
        <p:spPr>
          <a:xfrm>
            <a:off x="6647325" y="1792025"/>
            <a:ext cx="2496675" cy="2519776"/>
          </a:xfrm>
          <a:prstGeom prst="rect">
            <a:avLst/>
          </a:prstGeom>
          <a:noFill/>
          <a:ln w="28575" cap="flat" cmpd="sng">
            <a:solidFill>
              <a:schemeClr val="dk1"/>
            </a:solidFill>
            <a:prstDash val="solid"/>
            <a:round/>
            <a:headEnd type="none" w="sm" len="sm"/>
            <a:tailEnd type="none" w="sm" len="sm"/>
          </a:ln>
        </p:spPr>
      </p:pic>
      <p:pic>
        <p:nvPicPr>
          <p:cNvPr id="361" name="Google Shape;361;p50"/>
          <p:cNvPicPr preferRelativeResize="0"/>
          <p:nvPr/>
        </p:nvPicPr>
        <p:blipFill rotWithShape="1">
          <a:blip r:embed="rId6">
            <a:alphaModFix/>
          </a:blip>
          <a:srcRect l="15556" t="11738" r="41362"/>
          <a:stretch/>
        </p:blipFill>
        <p:spPr>
          <a:xfrm>
            <a:off x="0" y="526175"/>
            <a:ext cx="2496678" cy="3383350"/>
          </a:xfrm>
          <a:prstGeom prst="rect">
            <a:avLst/>
          </a:prstGeom>
          <a:noFill/>
          <a:ln w="28575" cap="flat" cmpd="sng">
            <a:solidFill>
              <a:schemeClr val="accent1"/>
            </a:solidFill>
            <a:prstDash val="solid"/>
            <a:round/>
            <a:headEnd type="none" w="sm" len="sm"/>
            <a:tailEnd type="none" w="sm" len="sm"/>
          </a:ln>
        </p:spPr>
      </p:pic>
      <p:sp>
        <p:nvSpPr>
          <p:cNvPr id="362" name="Google Shape;362;p50"/>
          <p:cNvSpPr txBox="1"/>
          <p:nvPr/>
        </p:nvSpPr>
        <p:spPr>
          <a:xfrm>
            <a:off x="-122200" y="2962000"/>
            <a:ext cx="3450300" cy="2519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900">
                <a:solidFill>
                  <a:schemeClr val="dk1"/>
                </a:solidFill>
                <a:highlight>
                  <a:schemeClr val="dk1"/>
                </a:highlight>
                <a:latin typeface="Lexend SemiBold"/>
                <a:ea typeface="Lexend SemiBold"/>
                <a:cs typeface="Lexend SemiBold"/>
                <a:sym typeface="Lexend SemiBold"/>
              </a:rPr>
              <a:t>_</a:t>
            </a:r>
            <a:r>
              <a:rPr lang="en" sz="1900">
                <a:solidFill>
                  <a:schemeClr val="accent1"/>
                </a:solidFill>
                <a:highlight>
                  <a:schemeClr val="dk1"/>
                </a:highlight>
                <a:latin typeface="Lexend SemiBold"/>
                <a:ea typeface="Lexend SemiBold"/>
                <a:cs typeface="Lexend SemiBold"/>
                <a:sym typeface="Lexend SemiBold"/>
              </a:rPr>
              <a:t>THE</a:t>
            </a:r>
            <a:r>
              <a:rPr lang="en" sz="1900">
                <a:solidFill>
                  <a:schemeClr val="lt1"/>
                </a:solidFill>
                <a:highlight>
                  <a:schemeClr val="dk1"/>
                </a:highlight>
                <a:latin typeface="Lexend SemiBold"/>
                <a:ea typeface="Lexend SemiBold"/>
                <a:cs typeface="Lexend SemiBold"/>
                <a:sym typeface="Lexend SemiBold"/>
              </a:rPr>
              <a:t> MAGICAL</a:t>
            </a:r>
            <a:r>
              <a:rPr lang="en" sz="1900">
                <a:solidFill>
                  <a:schemeClr val="dk1"/>
                </a:solidFill>
                <a:highlight>
                  <a:schemeClr val="dk1"/>
                </a:highlight>
                <a:latin typeface="Lexend SemiBold"/>
                <a:ea typeface="Lexend SemiBold"/>
                <a:cs typeface="Lexend SemiBold"/>
                <a:sym typeface="Lexend SemiBold"/>
              </a:rPr>
              <a:t>_</a:t>
            </a:r>
            <a:br>
              <a:rPr lang="en" sz="1900">
                <a:solidFill>
                  <a:schemeClr val="dk1"/>
                </a:solidFill>
                <a:highlight>
                  <a:schemeClr val="dk1"/>
                </a:highlight>
                <a:latin typeface="Lexend SemiBold"/>
                <a:ea typeface="Lexend SemiBold"/>
                <a:cs typeface="Lexend SemiBold"/>
                <a:sym typeface="Lexend SemiBold"/>
              </a:rPr>
            </a:br>
            <a:r>
              <a:rPr lang="en" sz="1900">
                <a:solidFill>
                  <a:schemeClr val="dk1"/>
                </a:solidFill>
                <a:highlight>
                  <a:schemeClr val="dk1"/>
                </a:highlight>
                <a:latin typeface="Lexend SemiBold"/>
                <a:ea typeface="Lexend SemiBold"/>
                <a:cs typeface="Lexend SemiBold"/>
                <a:sym typeface="Lexend SemiBold"/>
              </a:rPr>
              <a:t>_</a:t>
            </a:r>
            <a:r>
              <a:rPr lang="en" sz="1900">
                <a:solidFill>
                  <a:schemeClr val="lt1"/>
                </a:solidFill>
                <a:highlight>
                  <a:schemeClr val="dk1"/>
                </a:highlight>
                <a:latin typeface="Lexend SemiBold"/>
                <a:ea typeface="Lexend SemiBold"/>
                <a:cs typeface="Lexend SemiBold"/>
                <a:sym typeface="Lexend SemiBold"/>
              </a:rPr>
              <a:t>MOMENTS</a:t>
            </a:r>
            <a:r>
              <a:rPr lang="en" sz="1900">
                <a:solidFill>
                  <a:schemeClr val="dk1"/>
                </a:solidFill>
                <a:highlight>
                  <a:schemeClr val="dk1"/>
                </a:highlight>
                <a:latin typeface="Lexend SemiBold"/>
                <a:ea typeface="Lexend SemiBold"/>
                <a:cs typeface="Lexend SemiBold"/>
                <a:sym typeface="Lexend SemiBold"/>
              </a:rPr>
              <a:t>_</a:t>
            </a:r>
            <a:endParaRPr sz="2800">
              <a:solidFill>
                <a:schemeClr val="dk1"/>
              </a:solidFill>
              <a:highlight>
                <a:schemeClr val="dk1"/>
              </a:highlight>
              <a:latin typeface="Lexend SemiBold"/>
              <a:ea typeface="Lexend SemiBold"/>
              <a:cs typeface="Lexend SemiBold"/>
              <a:sym typeface="Lexend SemiBold"/>
            </a:endParaRPr>
          </a:p>
          <a:p>
            <a:pPr marL="0" lvl="0" indent="0" algn="l" rtl="0">
              <a:lnSpc>
                <a:spcPct val="100000"/>
              </a:lnSpc>
              <a:spcBef>
                <a:spcPts val="0"/>
              </a:spcBef>
              <a:spcAft>
                <a:spcPts val="0"/>
              </a:spcAft>
              <a:buNone/>
            </a:pPr>
            <a:endParaRPr sz="1900">
              <a:solidFill>
                <a:schemeClr val="dk1"/>
              </a:solidFill>
              <a:highlight>
                <a:schemeClr val="dk1"/>
              </a:highlight>
              <a:latin typeface="Lexend SemiBold"/>
              <a:ea typeface="Lexend SemiBold"/>
              <a:cs typeface="Lexend SemiBold"/>
              <a:sym typeface="Lexend SemiBold"/>
            </a:endParaRPr>
          </a:p>
        </p:txBody>
      </p:sp>
      <p:sp>
        <p:nvSpPr>
          <p:cNvPr id="363" name="Google Shape;363;p50"/>
          <p:cNvSpPr txBox="1"/>
          <p:nvPr/>
        </p:nvSpPr>
        <p:spPr>
          <a:xfrm>
            <a:off x="7175500" y="136450"/>
            <a:ext cx="1768500" cy="393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0"/>
              </a:spcAft>
              <a:buNone/>
            </a:pPr>
            <a:r>
              <a:rPr lang="en" sz="550" b="1">
                <a:solidFill>
                  <a:schemeClr val="dk1"/>
                </a:solidFill>
                <a:latin typeface="Raleway"/>
                <a:ea typeface="Raleway"/>
                <a:cs typeface="Raleway"/>
                <a:sym typeface="Raleway"/>
              </a:rPr>
              <a:t>C A P T U R I N G   </a:t>
            </a:r>
            <a:br>
              <a:rPr lang="en" sz="550" b="1">
                <a:solidFill>
                  <a:schemeClr val="dk1"/>
                </a:solidFill>
                <a:latin typeface="Raleway"/>
                <a:ea typeface="Raleway"/>
                <a:cs typeface="Raleway"/>
                <a:sym typeface="Raleway"/>
              </a:rPr>
            </a:br>
            <a:r>
              <a:rPr lang="en" sz="550" b="1">
                <a:solidFill>
                  <a:schemeClr val="dk1"/>
                </a:solidFill>
                <a:latin typeface="Raleway"/>
                <a:ea typeface="Raleway"/>
                <a:cs typeface="Raleway"/>
                <a:sym typeface="Raleway"/>
              </a:rPr>
              <a:t>“O N L Y   I N   E U R E K A”   </a:t>
            </a:r>
            <a:br>
              <a:rPr lang="en" sz="550" b="1">
                <a:solidFill>
                  <a:schemeClr val="dk1"/>
                </a:solidFill>
                <a:latin typeface="Raleway"/>
                <a:ea typeface="Raleway"/>
                <a:cs typeface="Raleway"/>
                <a:sym typeface="Raleway"/>
              </a:rPr>
            </a:br>
            <a:r>
              <a:rPr lang="en" sz="550" b="1">
                <a:solidFill>
                  <a:schemeClr val="dk1"/>
                </a:solidFill>
                <a:latin typeface="Raleway"/>
                <a:ea typeface="Raleway"/>
                <a:cs typeface="Raleway"/>
                <a:sym typeface="Raleway"/>
              </a:rPr>
              <a:t>E X P E R I E N C E S”   &amp;   </a:t>
            </a:r>
            <a:br>
              <a:rPr lang="en" sz="550" b="1">
                <a:solidFill>
                  <a:schemeClr val="dk1"/>
                </a:solidFill>
                <a:latin typeface="Raleway"/>
                <a:ea typeface="Raleway"/>
                <a:cs typeface="Raleway"/>
                <a:sym typeface="Raleway"/>
              </a:rPr>
            </a:br>
            <a:r>
              <a:rPr lang="en" sz="550" b="1">
                <a:solidFill>
                  <a:schemeClr val="dk1"/>
                </a:solidFill>
                <a:latin typeface="Raleway"/>
                <a:ea typeface="Raleway"/>
                <a:cs typeface="Raleway"/>
                <a:sym typeface="Raleway"/>
              </a:rPr>
              <a:t>E X P R E S S I O N S</a:t>
            </a:r>
            <a:br>
              <a:rPr lang="en" sz="550" b="1">
                <a:solidFill>
                  <a:schemeClr val="dk1"/>
                </a:solidFill>
                <a:latin typeface="Raleway"/>
                <a:ea typeface="Raleway"/>
                <a:cs typeface="Raleway"/>
                <a:sym typeface="Raleway"/>
              </a:rPr>
            </a:br>
            <a:endParaRPr sz="550" b="1">
              <a:solidFill>
                <a:schemeClr val="dk1"/>
              </a:solidFill>
              <a:latin typeface="Raleway"/>
              <a:ea typeface="Raleway"/>
              <a:cs typeface="Raleway"/>
              <a:sym typeface="Raleway"/>
            </a:endParaRPr>
          </a:p>
        </p:txBody>
      </p:sp>
      <p:sp>
        <p:nvSpPr>
          <p:cNvPr id="364" name="Google Shape;364;p50"/>
          <p:cNvSpPr txBox="1"/>
          <p:nvPr/>
        </p:nvSpPr>
        <p:spPr>
          <a:xfrm>
            <a:off x="6972375" y="648550"/>
            <a:ext cx="21717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50" b="1">
                <a:solidFill>
                  <a:srgbClr val="883B89"/>
                </a:solidFill>
                <a:highlight>
                  <a:srgbClr val="883B89"/>
                </a:highlight>
                <a:latin typeface="Raleway"/>
                <a:ea typeface="Raleway"/>
                <a:cs typeface="Raleway"/>
                <a:sym typeface="Raleway"/>
              </a:rPr>
              <a:t>__</a:t>
            </a:r>
            <a:r>
              <a:rPr lang="en" sz="550" b="1">
                <a:solidFill>
                  <a:schemeClr val="lt1"/>
                </a:solidFill>
                <a:highlight>
                  <a:srgbClr val="883B89"/>
                </a:highlight>
                <a:latin typeface="Raleway"/>
                <a:ea typeface="Raleway"/>
                <a:cs typeface="Raleway"/>
                <a:sym typeface="Raleway"/>
              </a:rPr>
              <a:t>J U L Y   P H O T O    &amp;   V I D E O   S H O O T </a:t>
            </a:r>
            <a:r>
              <a:rPr lang="en" sz="550" b="1">
                <a:solidFill>
                  <a:srgbClr val="883B89"/>
                </a:solidFill>
                <a:highlight>
                  <a:srgbClr val="883B89"/>
                </a:highlight>
                <a:latin typeface="Raleway"/>
                <a:ea typeface="Raleway"/>
                <a:cs typeface="Raleway"/>
                <a:sym typeface="Raleway"/>
              </a:rPr>
              <a:t>__</a:t>
            </a:r>
            <a:endParaRPr sz="550" b="1">
              <a:solidFill>
                <a:schemeClr val="dk1"/>
              </a:solidFill>
              <a:highlight>
                <a:srgbClr val="883B89"/>
              </a:highlight>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8"/>
        <p:cNvGrpSpPr/>
        <p:nvPr/>
      </p:nvGrpSpPr>
      <p:grpSpPr>
        <a:xfrm>
          <a:off x="0" y="0"/>
          <a:ext cx="0" cy="0"/>
          <a:chOff x="0" y="0"/>
          <a:chExt cx="0" cy="0"/>
        </a:xfrm>
      </p:grpSpPr>
      <p:pic>
        <p:nvPicPr>
          <p:cNvPr id="369" name="Google Shape;369;p51"/>
          <p:cNvPicPr preferRelativeResize="0"/>
          <p:nvPr/>
        </p:nvPicPr>
        <p:blipFill rotWithShape="1">
          <a:blip r:embed="rId3">
            <a:alphaModFix/>
          </a:blip>
          <a:srcRect l="8475" t="760" b="20838"/>
          <a:stretch/>
        </p:blipFill>
        <p:spPr>
          <a:xfrm>
            <a:off x="3525900" y="7675"/>
            <a:ext cx="2092225" cy="1190625"/>
          </a:xfrm>
          <a:prstGeom prst="rect">
            <a:avLst/>
          </a:prstGeom>
          <a:noFill/>
          <a:ln>
            <a:noFill/>
          </a:ln>
        </p:spPr>
      </p:pic>
      <p:pic>
        <p:nvPicPr>
          <p:cNvPr id="370" name="Google Shape;370;p51"/>
          <p:cNvPicPr preferRelativeResize="0"/>
          <p:nvPr/>
        </p:nvPicPr>
        <p:blipFill rotWithShape="1">
          <a:blip r:embed="rId4">
            <a:alphaModFix/>
          </a:blip>
          <a:srcRect l="1812" t="10518" r="6663" b="10517"/>
          <a:stretch/>
        </p:blipFill>
        <p:spPr>
          <a:xfrm>
            <a:off x="3525938" y="2607275"/>
            <a:ext cx="2092200" cy="1190650"/>
          </a:xfrm>
          <a:prstGeom prst="rect">
            <a:avLst/>
          </a:prstGeom>
          <a:noFill/>
          <a:ln>
            <a:noFill/>
          </a:ln>
        </p:spPr>
      </p:pic>
      <p:pic>
        <p:nvPicPr>
          <p:cNvPr id="371" name="Google Shape;371;p51"/>
          <p:cNvPicPr preferRelativeResize="0"/>
          <p:nvPr/>
        </p:nvPicPr>
        <p:blipFill rotWithShape="1">
          <a:blip r:embed="rId5">
            <a:alphaModFix/>
          </a:blip>
          <a:srcRect l="3593" t="4172" r="7675" b="19122"/>
          <a:stretch/>
        </p:blipFill>
        <p:spPr>
          <a:xfrm>
            <a:off x="3525801" y="3945200"/>
            <a:ext cx="2092200" cy="1190650"/>
          </a:xfrm>
          <a:prstGeom prst="rect">
            <a:avLst/>
          </a:prstGeom>
          <a:noFill/>
          <a:ln>
            <a:noFill/>
          </a:ln>
        </p:spPr>
      </p:pic>
      <p:pic>
        <p:nvPicPr>
          <p:cNvPr id="372" name="Google Shape;372;p51"/>
          <p:cNvPicPr preferRelativeResize="0"/>
          <p:nvPr/>
        </p:nvPicPr>
        <p:blipFill rotWithShape="1">
          <a:blip r:embed="rId6">
            <a:alphaModFix/>
          </a:blip>
          <a:srcRect l="3174" t="9813" r="3174" b="9813"/>
          <a:stretch/>
        </p:blipFill>
        <p:spPr>
          <a:xfrm>
            <a:off x="1312163" y="2626325"/>
            <a:ext cx="2092200" cy="1190650"/>
          </a:xfrm>
          <a:prstGeom prst="rect">
            <a:avLst/>
          </a:prstGeom>
          <a:noFill/>
          <a:ln>
            <a:noFill/>
          </a:ln>
        </p:spPr>
      </p:pic>
      <p:pic>
        <p:nvPicPr>
          <p:cNvPr id="373" name="Google Shape;373;p51"/>
          <p:cNvPicPr preferRelativeResize="0"/>
          <p:nvPr/>
        </p:nvPicPr>
        <p:blipFill rotWithShape="1">
          <a:blip r:embed="rId7">
            <a:alphaModFix/>
          </a:blip>
          <a:srcRect l="5143" t="10089" r="3331" b="10089"/>
          <a:stretch/>
        </p:blipFill>
        <p:spPr>
          <a:xfrm>
            <a:off x="1312174" y="1320175"/>
            <a:ext cx="2092200" cy="1190650"/>
          </a:xfrm>
          <a:prstGeom prst="rect">
            <a:avLst/>
          </a:prstGeom>
          <a:noFill/>
          <a:ln>
            <a:noFill/>
          </a:ln>
        </p:spPr>
      </p:pic>
      <p:pic>
        <p:nvPicPr>
          <p:cNvPr id="374" name="Google Shape;374;p51"/>
          <p:cNvPicPr preferRelativeResize="0"/>
          <p:nvPr/>
        </p:nvPicPr>
        <p:blipFill rotWithShape="1">
          <a:blip r:embed="rId8">
            <a:alphaModFix/>
          </a:blip>
          <a:srcRect l="8475" t="20006"/>
          <a:stretch/>
        </p:blipFill>
        <p:spPr>
          <a:xfrm>
            <a:off x="5739537" y="3945200"/>
            <a:ext cx="2092225" cy="1190650"/>
          </a:xfrm>
          <a:prstGeom prst="rect">
            <a:avLst/>
          </a:prstGeom>
          <a:noFill/>
          <a:ln>
            <a:noFill/>
          </a:ln>
        </p:spPr>
      </p:pic>
      <p:pic>
        <p:nvPicPr>
          <p:cNvPr id="375" name="Google Shape;375;p51"/>
          <p:cNvPicPr preferRelativeResize="0"/>
          <p:nvPr/>
        </p:nvPicPr>
        <p:blipFill rotWithShape="1">
          <a:blip r:embed="rId9">
            <a:alphaModFix/>
          </a:blip>
          <a:srcRect t="7364" r="8475" b="14369"/>
          <a:stretch/>
        </p:blipFill>
        <p:spPr>
          <a:xfrm>
            <a:off x="5739451" y="1307475"/>
            <a:ext cx="2092200" cy="1190625"/>
          </a:xfrm>
          <a:prstGeom prst="rect">
            <a:avLst/>
          </a:prstGeom>
          <a:noFill/>
          <a:ln>
            <a:noFill/>
          </a:ln>
        </p:spPr>
      </p:pic>
      <p:pic>
        <p:nvPicPr>
          <p:cNvPr id="376" name="Google Shape;376;p51"/>
          <p:cNvPicPr preferRelativeResize="0"/>
          <p:nvPr/>
        </p:nvPicPr>
        <p:blipFill rotWithShape="1">
          <a:blip r:embed="rId10">
            <a:alphaModFix/>
          </a:blip>
          <a:srcRect t="7821" r="29981" b="31314"/>
          <a:stretch/>
        </p:blipFill>
        <p:spPr>
          <a:xfrm>
            <a:off x="5739550" y="7675"/>
            <a:ext cx="2092225" cy="1190625"/>
          </a:xfrm>
          <a:prstGeom prst="rect">
            <a:avLst/>
          </a:prstGeom>
          <a:noFill/>
          <a:ln>
            <a:noFill/>
          </a:ln>
        </p:spPr>
      </p:pic>
      <p:pic>
        <p:nvPicPr>
          <p:cNvPr id="377" name="Google Shape;377;p51"/>
          <p:cNvPicPr preferRelativeResize="0"/>
          <p:nvPr/>
        </p:nvPicPr>
        <p:blipFill rotWithShape="1">
          <a:blip r:embed="rId11">
            <a:alphaModFix/>
          </a:blip>
          <a:srcRect l="4457" t="30765" r="16227" b="1530"/>
          <a:stretch/>
        </p:blipFill>
        <p:spPr>
          <a:xfrm>
            <a:off x="1312150" y="3945200"/>
            <a:ext cx="2092225" cy="1190625"/>
          </a:xfrm>
          <a:prstGeom prst="rect">
            <a:avLst/>
          </a:prstGeom>
          <a:noFill/>
          <a:ln>
            <a:noFill/>
          </a:ln>
        </p:spPr>
      </p:pic>
      <p:pic>
        <p:nvPicPr>
          <p:cNvPr id="378" name="Google Shape;378;p51"/>
          <p:cNvPicPr preferRelativeResize="0"/>
          <p:nvPr/>
        </p:nvPicPr>
        <p:blipFill rotWithShape="1">
          <a:blip r:embed="rId12">
            <a:alphaModFix/>
          </a:blip>
          <a:srcRect l="1880" t="11425" r="10653" b="14719"/>
          <a:stretch/>
        </p:blipFill>
        <p:spPr>
          <a:xfrm>
            <a:off x="5739414" y="2626325"/>
            <a:ext cx="2092200" cy="1190650"/>
          </a:xfrm>
          <a:prstGeom prst="rect">
            <a:avLst/>
          </a:prstGeom>
          <a:noFill/>
          <a:ln>
            <a:noFill/>
          </a:ln>
        </p:spPr>
      </p:pic>
      <p:pic>
        <p:nvPicPr>
          <p:cNvPr id="379" name="Google Shape;379;p51"/>
          <p:cNvPicPr preferRelativeResize="0"/>
          <p:nvPr/>
        </p:nvPicPr>
        <p:blipFill rotWithShape="1">
          <a:blip r:embed="rId13">
            <a:alphaModFix/>
          </a:blip>
          <a:srcRect l="2470" t="15071" r="10527" b="10134"/>
          <a:stretch/>
        </p:blipFill>
        <p:spPr>
          <a:xfrm>
            <a:off x="3525800" y="1307475"/>
            <a:ext cx="2092225" cy="1190625"/>
          </a:xfrm>
          <a:prstGeom prst="rect">
            <a:avLst/>
          </a:prstGeom>
          <a:noFill/>
          <a:ln>
            <a:noFill/>
          </a:ln>
        </p:spPr>
      </p:pic>
      <p:pic>
        <p:nvPicPr>
          <p:cNvPr id="380" name="Google Shape;380;p51"/>
          <p:cNvPicPr preferRelativeResize="0"/>
          <p:nvPr/>
        </p:nvPicPr>
        <p:blipFill rotWithShape="1">
          <a:blip r:embed="rId14">
            <a:alphaModFix/>
          </a:blip>
          <a:srcRect l="8475" t="10089" b="10089"/>
          <a:stretch/>
        </p:blipFill>
        <p:spPr>
          <a:xfrm>
            <a:off x="1312275" y="7675"/>
            <a:ext cx="2092225" cy="1190625"/>
          </a:xfrm>
          <a:prstGeom prst="rect">
            <a:avLst/>
          </a:prstGeom>
          <a:noFill/>
          <a:ln>
            <a:noFill/>
          </a:ln>
        </p:spPr>
      </p:pic>
      <p:sp>
        <p:nvSpPr>
          <p:cNvPr id="381" name="Google Shape;381;p51"/>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chemeClr val="lt1"/>
                </a:solidFill>
                <a:latin typeface="Raleway"/>
                <a:ea typeface="Raleway"/>
                <a:cs typeface="Raleway"/>
                <a:sym typeface="Raleway"/>
              </a:rPr>
              <a:t>|    </a:t>
            </a:r>
            <a:fld id="{00000000-1234-1234-1234-123412341234}" type="slidenum">
              <a:rPr lang="en" sz="700">
                <a:solidFill>
                  <a:schemeClr val="lt1"/>
                </a:solidFill>
                <a:latin typeface="Raleway"/>
                <a:ea typeface="Raleway"/>
                <a:cs typeface="Raleway"/>
                <a:sym typeface="Raleway"/>
              </a:rPr>
              <a:t>18</a:t>
            </a:fld>
            <a:r>
              <a:rPr lang="en" sz="700">
                <a:solidFill>
                  <a:schemeClr val="lt1"/>
                </a:solidFill>
                <a:latin typeface="Raleway"/>
                <a:ea typeface="Raleway"/>
                <a:cs typeface="Raleway"/>
                <a:sym typeface="Raleway"/>
              </a:rPr>
              <a:t> </a:t>
            </a:r>
            <a:endParaRPr sz="700">
              <a:solidFill>
                <a:schemeClr val="lt1"/>
              </a:solidFill>
              <a:latin typeface="Raleway"/>
              <a:ea typeface="Raleway"/>
              <a:cs typeface="Raleway"/>
              <a:sym typeface="Raleway"/>
            </a:endParaRPr>
          </a:p>
        </p:txBody>
      </p:sp>
      <p:sp>
        <p:nvSpPr>
          <p:cNvPr id="382" name="Google Shape;382;p51"/>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rgbClr val="222222"/>
                </a:solidFill>
                <a:latin typeface="Raleway"/>
                <a:ea typeface="Raleway"/>
                <a:cs typeface="Raleway"/>
                <a:sym typeface="Raleway"/>
              </a:rPr>
              <a:t>|     </a:t>
            </a:r>
            <a:endParaRPr sz="700">
              <a:solidFill>
                <a:srgbClr val="222222"/>
              </a:solidFill>
              <a:latin typeface="Raleway"/>
              <a:ea typeface="Raleway"/>
              <a:cs typeface="Raleway"/>
              <a:sym typeface="Raleway"/>
            </a:endParaRPr>
          </a:p>
        </p:txBody>
      </p:sp>
      <p:sp>
        <p:nvSpPr>
          <p:cNvPr id="383" name="Google Shape;383;p51"/>
          <p:cNvSpPr txBox="1"/>
          <p:nvPr/>
        </p:nvSpPr>
        <p:spPr>
          <a:xfrm>
            <a:off x="7175500" y="136450"/>
            <a:ext cx="1768500" cy="393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0"/>
              </a:spcAft>
              <a:buNone/>
            </a:pPr>
            <a:r>
              <a:rPr lang="en" sz="550" b="1">
                <a:solidFill>
                  <a:schemeClr val="lt1"/>
                </a:solidFill>
                <a:latin typeface="Raleway"/>
                <a:ea typeface="Raleway"/>
                <a:cs typeface="Raleway"/>
                <a:sym typeface="Raleway"/>
              </a:rPr>
              <a:t>C A P T U R I N G   </a:t>
            </a:r>
            <a:br>
              <a:rPr lang="en" sz="550" b="1">
                <a:solidFill>
                  <a:schemeClr val="lt1"/>
                </a:solidFill>
                <a:latin typeface="Raleway"/>
                <a:ea typeface="Raleway"/>
                <a:cs typeface="Raleway"/>
                <a:sym typeface="Raleway"/>
              </a:rPr>
            </a:br>
            <a:r>
              <a:rPr lang="en" sz="550" b="1">
                <a:solidFill>
                  <a:schemeClr val="lt1"/>
                </a:solidFill>
                <a:latin typeface="Raleway"/>
                <a:ea typeface="Raleway"/>
                <a:cs typeface="Raleway"/>
                <a:sym typeface="Raleway"/>
              </a:rPr>
              <a:t>“O N L Y   I N   E U R E K A”   </a:t>
            </a:r>
            <a:br>
              <a:rPr lang="en" sz="550" b="1">
                <a:solidFill>
                  <a:schemeClr val="lt1"/>
                </a:solidFill>
                <a:latin typeface="Raleway"/>
                <a:ea typeface="Raleway"/>
                <a:cs typeface="Raleway"/>
                <a:sym typeface="Raleway"/>
              </a:rPr>
            </a:br>
            <a:r>
              <a:rPr lang="en" sz="550" b="1">
                <a:solidFill>
                  <a:schemeClr val="lt1"/>
                </a:solidFill>
                <a:latin typeface="Raleway"/>
                <a:ea typeface="Raleway"/>
                <a:cs typeface="Raleway"/>
                <a:sym typeface="Raleway"/>
              </a:rPr>
              <a:t>E X P E R I E N C E S”   &amp;   </a:t>
            </a:r>
            <a:br>
              <a:rPr lang="en" sz="550" b="1">
                <a:solidFill>
                  <a:schemeClr val="lt1"/>
                </a:solidFill>
                <a:latin typeface="Raleway"/>
                <a:ea typeface="Raleway"/>
                <a:cs typeface="Raleway"/>
                <a:sym typeface="Raleway"/>
              </a:rPr>
            </a:br>
            <a:r>
              <a:rPr lang="en" sz="550" b="1">
                <a:solidFill>
                  <a:schemeClr val="lt1"/>
                </a:solidFill>
                <a:latin typeface="Raleway"/>
                <a:ea typeface="Raleway"/>
                <a:cs typeface="Raleway"/>
                <a:sym typeface="Raleway"/>
              </a:rPr>
              <a:t>E X P R E S S I O N S</a:t>
            </a:r>
            <a:br>
              <a:rPr lang="en" sz="550" b="1">
                <a:solidFill>
                  <a:schemeClr val="lt1"/>
                </a:solidFill>
                <a:latin typeface="Raleway"/>
                <a:ea typeface="Raleway"/>
                <a:cs typeface="Raleway"/>
                <a:sym typeface="Raleway"/>
              </a:rPr>
            </a:br>
            <a:endParaRPr sz="550" b="1">
              <a:solidFill>
                <a:schemeClr val="lt1"/>
              </a:solidFill>
              <a:latin typeface="Raleway"/>
              <a:ea typeface="Raleway"/>
              <a:cs typeface="Raleway"/>
              <a:sym typeface="Raleway"/>
            </a:endParaRPr>
          </a:p>
        </p:txBody>
      </p:sp>
      <p:sp>
        <p:nvSpPr>
          <p:cNvPr id="384" name="Google Shape;384;p51"/>
          <p:cNvSpPr txBox="1"/>
          <p:nvPr/>
        </p:nvSpPr>
        <p:spPr>
          <a:xfrm>
            <a:off x="6972375" y="648550"/>
            <a:ext cx="21717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50" b="1">
                <a:solidFill>
                  <a:srgbClr val="883B89"/>
                </a:solidFill>
                <a:highlight>
                  <a:srgbClr val="883B89"/>
                </a:highlight>
                <a:latin typeface="Raleway"/>
                <a:ea typeface="Raleway"/>
                <a:cs typeface="Raleway"/>
                <a:sym typeface="Raleway"/>
              </a:rPr>
              <a:t>__</a:t>
            </a:r>
            <a:r>
              <a:rPr lang="en" sz="550" b="1">
                <a:solidFill>
                  <a:schemeClr val="lt1"/>
                </a:solidFill>
                <a:highlight>
                  <a:srgbClr val="883B89"/>
                </a:highlight>
                <a:latin typeface="Raleway"/>
                <a:ea typeface="Raleway"/>
                <a:cs typeface="Raleway"/>
                <a:sym typeface="Raleway"/>
              </a:rPr>
              <a:t>J U L Y   P H O T O    &amp;   V I D E O   S H O O T </a:t>
            </a:r>
            <a:r>
              <a:rPr lang="en" sz="550" b="1">
                <a:solidFill>
                  <a:srgbClr val="883B89"/>
                </a:solidFill>
                <a:highlight>
                  <a:srgbClr val="883B89"/>
                </a:highlight>
                <a:latin typeface="Raleway"/>
                <a:ea typeface="Raleway"/>
                <a:cs typeface="Raleway"/>
                <a:sym typeface="Raleway"/>
              </a:rPr>
              <a:t>__</a:t>
            </a:r>
            <a:endParaRPr sz="550" b="1">
              <a:solidFill>
                <a:schemeClr val="dk1"/>
              </a:solidFill>
              <a:highlight>
                <a:srgbClr val="883B89"/>
              </a:highlight>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8"/>
        <p:cNvGrpSpPr/>
        <p:nvPr/>
      </p:nvGrpSpPr>
      <p:grpSpPr>
        <a:xfrm>
          <a:off x="0" y="0"/>
          <a:ext cx="0" cy="0"/>
          <a:chOff x="0" y="0"/>
          <a:chExt cx="0" cy="0"/>
        </a:xfrm>
      </p:grpSpPr>
      <p:pic>
        <p:nvPicPr>
          <p:cNvPr id="389" name="Google Shape;389;p52"/>
          <p:cNvPicPr preferRelativeResize="0"/>
          <p:nvPr/>
        </p:nvPicPr>
        <p:blipFill rotWithShape="1">
          <a:blip r:embed="rId3">
            <a:alphaModFix/>
          </a:blip>
          <a:srcRect l="12922" t="-7917" r="16115" b="-3280"/>
          <a:stretch/>
        </p:blipFill>
        <p:spPr>
          <a:xfrm>
            <a:off x="1949775" y="1766675"/>
            <a:ext cx="3124200" cy="3657600"/>
          </a:xfrm>
          <a:prstGeom prst="flowChartDelay">
            <a:avLst/>
          </a:prstGeom>
          <a:noFill/>
          <a:ln>
            <a:noFill/>
          </a:ln>
        </p:spPr>
      </p:pic>
      <p:sp>
        <p:nvSpPr>
          <p:cNvPr id="390" name="Google Shape;390;p52"/>
          <p:cNvSpPr/>
          <p:nvPr/>
        </p:nvSpPr>
        <p:spPr>
          <a:xfrm>
            <a:off x="6305025" y="966575"/>
            <a:ext cx="2901900" cy="1689000"/>
          </a:xfrm>
          <a:prstGeom prst="rect">
            <a:avLst/>
          </a:prstGeom>
          <a:solidFill>
            <a:srgbClr val="00A0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1" name="Google Shape;391;p52"/>
          <p:cNvSpPr/>
          <p:nvPr/>
        </p:nvSpPr>
        <p:spPr>
          <a:xfrm>
            <a:off x="-56325" y="970325"/>
            <a:ext cx="2901900" cy="1689000"/>
          </a:xfrm>
          <a:prstGeom prst="rect">
            <a:avLst/>
          </a:prstGeom>
          <a:solidFill>
            <a:srgbClr val="00A0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2" name="Google Shape;392;p52"/>
          <p:cNvSpPr/>
          <p:nvPr/>
        </p:nvSpPr>
        <p:spPr>
          <a:xfrm>
            <a:off x="3124350" y="966575"/>
            <a:ext cx="2901900" cy="1689000"/>
          </a:xfrm>
          <a:prstGeom prst="rect">
            <a:avLst/>
          </a:prstGeom>
          <a:solidFill>
            <a:srgbClr val="00A0D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3" name="Google Shape;393;p52"/>
          <p:cNvPicPr preferRelativeResize="0"/>
          <p:nvPr/>
        </p:nvPicPr>
        <p:blipFill rotWithShape="1">
          <a:blip r:embed="rId4">
            <a:alphaModFix/>
          </a:blip>
          <a:srcRect l="27755" t="24934" r="51565" b="54498"/>
          <a:stretch/>
        </p:blipFill>
        <p:spPr>
          <a:xfrm>
            <a:off x="435775" y="3684197"/>
            <a:ext cx="2194673" cy="1192706"/>
          </a:xfrm>
          <a:prstGeom prst="rect">
            <a:avLst/>
          </a:prstGeom>
          <a:noFill/>
          <a:ln>
            <a:noFill/>
          </a:ln>
        </p:spPr>
      </p:pic>
      <p:pic>
        <p:nvPicPr>
          <p:cNvPr id="394" name="Google Shape;394;p52"/>
          <p:cNvPicPr preferRelativeResize="0"/>
          <p:nvPr/>
        </p:nvPicPr>
        <p:blipFill rotWithShape="1">
          <a:blip r:embed="rId4">
            <a:alphaModFix/>
          </a:blip>
          <a:srcRect l="88420" t="1532" r="-1083" b="81603"/>
          <a:stretch/>
        </p:blipFill>
        <p:spPr>
          <a:xfrm>
            <a:off x="5109475" y="3019500"/>
            <a:ext cx="1088276" cy="791874"/>
          </a:xfrm>
          <a:prstGeom prst="rect">
            <a:avLst/>
          </a:prstGeom>
          <a:noFill/>
          <a:ln>
            <a:noFill/>
          </a:ln>
        </p:spPr>
      </p:pic>
      <p:sp>
        <p:nvSpPr>
          <p:cNvPr id="395" name="Google Shape;395;p52"/>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chemeClr val="lt1"/>
                </a:solidFill>
                <a:latin typeface="Raleway"/>
                <a:ea typeface="Raleway"/>
                <a:cs typeface="Raleway"/>
                <a:sym typeface="Raleway"/>
              </a:rPr>
              <a:t>|    </a:t>
            </a:r>
            <a:fld id="{00000000-1234-1234-1234-123412341234}" type="slidenum">
              <a:rPr lang="en" sz="700">
                <a:solidFill>
                  <a:schemeClr val="lt1"/>
                </a:solidFill>
                <a:latin typeface="Raleway"/>
                <a:ea typeface="Raleway"/>
                <a:cs typeface="Raleway"/>
                <a:sym typeface="Raleway"/>
              </a:rPr>
              <a:t>19</a:t>
            </a:fld>
            <a:r>
              <a:rPr lang="en" sz="700">
                <a:solidFill>
                  <a:schemeClr val="lt1"/>
                </a:solidFill>
                <a:latin typeface="Raleway"/>
                <a:ea typeface="Raleway"/>
                <a:cs typeface="Raleway"/>
                <a:sym typeface="Raleway"/>
              </a:rPr>
              <a:t> </a:t>
            </a:r>
            <a:endParaRPr sz="700">
              <a:solidFill>
                <a:schemeClr val="lt1"/>
              </a:solidFill>
              <a:latin typeface="Raleway"/>
              <a:ea typeface="Raleway"/>
              <a:cs typeface="Raleway"/>
              <a:sym typeface="Raleway"/>
            </a:endParaRPr>
          </a:p>
        </p:txBody>
      </p:sp>
      <p:pic>
        <p:nvPicPr>
          <p:cNvPr id="396" name="Google Shape;396;p52" title="ES - FTB - Couples - 15.mp4">
            <a:hlinkClick r:id="rId5"/>
          </p:cNvPr>
          <p:cNvPicPr preferRelativeResize="0"/>
          <p:nvPr/>
        </p:nvPicPr>
        <p:blipFill>
          <a:blip r:embed="rId6">
            <a:alphaModFix/>
          </a:blip>
          <a:stretch>
            <a:fillRect/>
          </a:stretch>
        </p:blipFill>
        <p:spPr>
          <a:xfrm>
            <a:off x="6367938" y="1034053"/>
            <a:ext cx="2776070" cy="1561545"/>
          </a:xfrm>
          <a:prstGeom prst="rect">
            <a:avLst/>
          </a:prstGeom>
          <a:noFill/>
          <a:ln>
            <a:noFill/>
          </a:ln>
        </p:spPr>
      </p:pic>
      <p:sp>
        <p:nvSpPr>
          <p:cNvPr id="397" name="Google Shape;397;p52"/>
          <p:cNvSpPr txBox="1"/>
          <p:nvPr/>
        </p:nvSpPr>
        <p:spPr>
          <a:xfrm>
            <a:off x="6442275" y="528600"/>
            <a:ext cx="26274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1"/>
                </a:solidFill>
                <a:highlight>
                  <a:schemeClr val="accent1"/>
                </a:highlight>
                <a:latin typeface="Lexend ExtraBold"/>
                <a:ea typeface="Lexend ExtraBold"/>
                <a:cs typeface="Lexend ExtraBold"/>
                <a:sym typeface="Lexend ExtraBold"/>
              </a:rPr>
              <a:t>_</a:t>
            </a:r>
            <a:r>
              <a:rPr lang="en" sz="1200">
                <a:solidFill>
                  <a:schemeClr val="dk1"/>
                </a:solidFill>
                <a:highlight>
                  <a:schemeClr val="accent1"/>
                </a:highlight>
                <a:latin typeface="Lexend ExtraBold"/>
                <a:ea typeface="Lexend ExtraBold"/>
                <a:cs typeface="Lexend ExtraBold"/>
                <a:sym typeface="Lexend ExtraBold"/>
              </a:rPr>
              <a:t>:15 COUPLES</a:t>
            </a:r>
            <a:r>
              <a:rPr lang="en" sz="1200">
                <a:solidFill>
                  <a:schemeClr val="accent1"/>
                </a:solidFill>
                <a:highlight>
                  <a:schemeClr val="accent1"/>
                </a:highlight>
                <a:latin typeface="Lexend ExtraBold"/>
                <a:ea typeface="Lexend ExtraBold"/>
                <a:cs typeface="Lexend ExtraBold"/>
                <a:sym typeface="Lexend ExtraBold"/>
              </a:rPr>
              <a:t>_</a:t>
            </a:r>
            <a:endParaRPr sz="1200">
              <a:solidFill>
                <a:schemeClr val="dk1"/>
              </a:solidFill>
              <a:highlight>
                <a:schemeClr val="accent1"/>
              </a:highlight>
              <a:latin typeface="Lexend ExtraBold"/>
              <a:ea typeface="Lexend ExtraBold"/>
              <a:cs typeface="Lexend ExtraBold"/>
              <a:sym typeface="Lexend ExtraBold"/>
            </a:endParaRPr>
          </a:p>
        </p:txBody>
      </p:sp>
      <p:sp>
        <p:nvSpPr>
          <p:cNvPr id="398" name="Google Shape;398;p52"/>
          <p:cNvSpPr txBox="1"/>
          <p:nvPr/>
        </p:nvSpPr>
        <p:spPr>
          <a:xfrm>
            <a:off x="3258304" y="528600"/>
            <a:ext cx="26274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1"/>
                </a:solidFill>
                <a:highlight>
                  <a:schemeClr val="accent1"/>
                </a:highlight>
                <a:latin typeface="Lexend ExtraBold"/>
                <a:ea typeface="Lexend ExtraBold"/>
                <a:cs typeface="Lexend ExtraBold"/>
                <a:sym typeface="Lexend ExtraBold"/>
              </a:rPr>
              <a:t>_</a:t>
            </a:r>
            <a:r>
              <a:rPr lang="en" sz="1200">
                <a:solidFill>
                  <a:schemeClr val="dk1"/>
                </a:solidFill>
                <a:highlight>
                  <a:schemeClr val="accent1"/>
                </a:highlight>
                <a:latin typeface="Lexend ExtraBold"/>
                <a:ea typeface="Lexend ExtraBold"/>
                <a:cs typeface="Lexend ExtraBold"/>
                <a:sym typeface="Lexend ExtraBold"/>
              </a:rPr>
              <a:t>:15 OUTDOORS</a:t>
            </a:r>
            <a:r>
              <a:rPr lang="en" sz="1200">
                <a:solidFill>
                  <a:schemeClr val="accent1"/>
                </a:solidFill>
                <a:highlight>
                  <a:schemeClr val="accent1"/>
                </a:highlight>
                <a:latin typeface="Lexend ExtraBold"/>
                <a:ea typeface="Lexend ExtraBold"/>
                <a:cs typeface="Lexend ExtraBold"/>
                <a:sym typeface="Lexend ExtraBold"/>
              </a:rPr>
              <a:t>_</a:t>
            </a:r>
            <a:endParaRPr sz="1200">
              <a:solidFill>
                <a:schemeClr val="dk1"/>
              </a:solidFill>
              <a:highlight>
                <a:schemeClr val="accent1"/>
              </a:highlight>
              <a:latin typeface="Lexend ExtraBold"/>
              <a:ea typeface="Lexend ExtraBold"/>
              <a:cs typeface="Lexend ExtraBold"/>
              <a:sym typeface="Lexend ExtraBold"/>
            </a:endParaRPr>
          </a:p>
        </p:txBody>
      </p:sp>
      <p:sp>
        <p:nvSpPr>
          <p:cNvPr id="399" name="Google Shape;399;p52"/>
          <p:cNvSpPr txBox="1"/>
          <p:nvPr/>
        </p:nvSpPr>
        <p:spPr>
          <a:xfrm>
            <a:off x="74350" y="528600"/>
            <a:ext cx="26274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1"/>
                </a:solidFill>
                <a:highlight>
                  <a:schemeClr val="accent1"/>
                </a:highlight>
                <a:latin typeface="Lexend ExtraBold"/>
                <a:ea typeface="Lexend ExtraBold"/>
                <a:cs typeface="Lexend ExtraBold"/>
                <a:sym typeface="Lexend ExtraBold"/>
              </a:rPr>
              <a:t>_</a:t>
            </a:r>
            <a:r>
              <a:rPr lang="en" sz="1200">
                <a:solidFill>
                  <a:schemeClr val="dk1"/>
                </a:solidFill>
                <a:highlight>
                  <a:schemeClr val="accent1"/>
                </a:highlight>
                <a:latin typeface="Lexend ExtraBold"/>
                <a:ea typeface="Lexend ExtraBold"/>
                <a:cs typeface="Lexend ExtraBold"/>
                <a:sym typeface="Lexend ExtraBold"/>
              </a:rPr>
              <a:t>:30 OUTDOORS</a:t>
            </a:r>
            <a:r>
              <a:rPr lang="en" sz="1200">
                <a:solidFill>
                  <a:schemeClr val="accent1"/>
                </a:solidFill>
                <a:highlight>
                  <a:schemeClr val="accent1"/>
                </a:highlight>
                <a:latin typeface="Lexend ExtraBold"/>
                <a:ea typeface="Lexend ExtraBold"/>
                <a:cs typeface="Lexend ExtraBold"/>
                <a:sym typeface="Lexend ExtraBold"/>
              </a:rPr>
              <a:t>_</a:t>
            </a:r>
            <a:endParaRPr sz="1200">
              <a:solidFill>
                <a:schemeClr val="dk1"/>
              </a:solidFill>
              <a:highlight>
                <a:schemeClr val="accent1"/>
              </a:highlight>
              <a:latin typeface="Lexend ExtraBold"/>
              <a:ea typeface="Lexend ExtraBold"/>
              <a:cs typeface="Lexend ExtraBold"/>
              <a:sym typeface="Lexend ExtraBold"/>
            </a:endParaRPr>
          </a:p>
        </p:txBody>
      </p:sp>
      <p:pic>
        <p:nvPicPr>
          <p:cNvPr id="400" name="Google Shape;400;p52" title="ES - FTB - Outdoor - 15.mp4">
            <a:hlinkClick r:id="rId7"/>
          </p:cNvPr>
          <p:cNvPicPr preferRelativeResize="0"/>
          <p:nvPr/>
        </p:nvPicPr>
        <p:blipFill>
          <a:blip r:embed="rId8">
            <a:alphaModFix/>
          </a:blip>
          <a:stretch>
            <a:fillRect/>
          </a:stretch>
        </p:blipFill>
        <p:spPr>
          <a:xfrm>
            <a:off x="3183938" y="1034025"/>
            <a:ext cx="2776128" cy="1561550"/>
          </a:xfrm>
          <a:prstGeom prst="rect">
            <a:avLst/>
          </a:prstGeom>
          <a:noFill/>
          <a:ln>
            <a:noFill/>
          </a:ln>
        </p:spPr>
      </p:pic>
      <p:pic>
        <p:nvPicPr>
          <p:cNvPr id="401" name="Google Shape;401;p52" title="ES - FTB - Outdoor - 30.mp4">
            <a:hlinkClick r:id="rId9"/>
          </p:cNvPr>
          <p:cNvPicPr preferRelativeResize="0"/>
          <p:nvPr/>
        </p:nvPicPr>
        <p:blipFill>
          <a:blip r:embed="rId10">
            <a:alphaModFix/>
          </a:blip>
          <a:stretch>
            <a:fillRect/>
          </a:stretch>
        </p:blipFill>
        <p:spPr>
          <a:xfrm>
            <a:off x="13" y="1034050"/>
            <a:ext cx="2776070" cy="1561550"/>
          </a:xfrm>
          <a:prstGeom prst="rect">
            <a:avLst/>
          </a:prstGeom>
          <a:noFill/>
          <a:ln>
            <a:noFill/>
          </a:ln>
        </p:spPr>
      </p:pic>
      <p:sp>
        <p:nvSpPr>
          <p:cNvPr id="402" name="Google Shape;402;p52"/>
          <p:cNvSpPr txBox="1"/>
          <p:nvPr/>
        </p:nvSpPr>
        <p:spPr>
          <a:xfrm>
            <a:off x="7053650" y="136450"/>
            <a:ext cx="18903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50" b="1">
                <a:solidFill>
                  <a:schemeClr val="lt1"/>
                </a:solidFill>
                <a:latin typeface="Raleway"/>
                <a:ea typeface="Raleway"/>
                <a:cs typeface="Raleway"/>
                <a:sym typeface="Raleway"/>
              </a:rPr>
              <a:t>J U L Y   P H O T O    &amp;   V I D E O   S H O O T</a:t>
            </a:r>
            <a:endParaRPr sz="550" b="1">
              <a:solidFill>
                <a:schemeClr val="lt1"/>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1000"/>
                                        <p:tgtEl>
                                          <p:spTgt spid="4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0"/>
                                        </p:tgtEl>
                                        <p:attrNameLst>
                                          <p:attrName>style.visibility</p:attrName>
                                        </p:attrNameLst>
                                      </p:cBhvr>
                                      <p:to>
                                        <p:strVal val="visible"/>
                                      </p:to>
                                    </p:set>
                                    <p:animEffect transition="in" filter="fade">
                                      <p:cBhvr>
                                        <p:cTn id="12" dur="1000"/>
                                        <p:tgtEl>
                                          <p:spTgt spid="4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6"/>
                                        </p:tgtEl>
                                        <p:attrNameLst>
                                          <p:attrName>style.visibility</p:attrName>
                                        </p:attrNameLst>
                                      </p:cBhvr>
                                      <p:to>
                                        <p:strVal val="visible"/>
                                      </p:to>
                                    </p:set>
                                    <p:animEffect transition="in" filter="fade">
                                      <p:cBhvr>
                                        <p:cTn id="17" dur="10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5"/>
          <p:cNvSpPr txBox="1"/>
          <p:nvPr/>
        </p:nvSpPr>
        <p:spPr>
          <a:xfrm>
            <a:off x="6033400" y="1750625"/>
            <a:ext cx="2696700" cy="213300"/>
          </a:xfrm>
          <a:prstGeom prst="rect">
            <a:avLst/>
          </a:prstGeom>
          <a:solidFill>
            <a:srgbClr val="D15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rgbClr val="FFFFFF"/>
                </a:solidFill>
                <a:latin typeface="Raleway ExtraBold"/>
                <a:ea typeface="Raleway ExtraBold"/>
                <a:cs typeface="Raleway ExtraBold"/>
                <a:sym typeface="Raleway ExtraBold"/>
              </a:rPr>
              <a:t>2024 Strategy </a:t>
            </a:r>
            <a:endParaRPr sz="1500">
              <a:solidFill>
                <a:srgbClr val="FFFFFF"/>
              </a:solidFill>
              <a:latin typeface="Raleway ExtraBold"/>
              <a:ea typeface="Raleway ExtraBold"/>
              <a:cs typeface="Raleway ExtraBold"/>
              <a:sym typeface="Raleway ExtraBold"/>
            </a:endParaRPr>
          </a:p>
        </p:txBody>
      </p:sp>
      <p:sp>
        <p:nvSpPr>
          <p:cNvPr id="141" name="Google Shape;141;p35"/>
          <p:cNvSpPr txBox="1"/>
          <p:nvPr/>
        </p:nvSpPr>
        <p:spPr>
          <a:xfrm>
            <a:off x="6033400" y="2467228"/>
            <a:ext cx="2696700" cy="213300"/>
          </a:xfrm>
          <a:prstGeom prst="rect">
            <a:avLst/>
          </a:prstGeom>
          <a:solidFill>
            <a:srgbClr val="C9C810"/>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500">
                <a:solidFill>
                  <a:srgbClr val="FFFFFF"/>
                </a:solidFill>
                <a:latin typeface="Raleway ExtraBold"/>
                <a:ea typeface="Raleway ExtraBold"/>
                <a:cs typeface="Raleway ExtraBold"/>
                <a:sym typeface="Raleway ExtraBold"/>
              </a:rPr>
              <a:t>Media Performance </a:t>
            </a:r>
            <a:endParaRPr sz="1500">
              <a:solidFill>
                <a:srgbClr val="FFFFFF"/>
              </a:solidFill>
              <a:latin typeface="Raleway ExtraBold"/>
              <a:ea typeface="Raleway ExtraBold"/>
              <a:cs typeface="Raleway ExtraBold"/>
              <a:sym typeface="Raleway ExtraBold"/>
            </a:endParaRPr>
          </a:p>
        </p:txBody>
      </p:sp>
      <p:sp>
        <p:nvSpPr>
          <p:cNvPr id="142" name="Google Shape;142;p35"/>
          <p:cNvSpPr txBox="1"/>
          <p:nvPr/>
        </p:nvSpPr>
        <p:spPr>
          <a:xfrm>
            <a:off x="6033400" y="2825529"/>
            <a:ext cx="2696700" cy="213300"/>
          </a:xfrm>
          <a:prstGeom prst="rect">
            <a:avLst/>
          </a:prstGeom>
          <a:solidFill>
            <a:srgbClr val="00904D"/>
          </a:solid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500">
                <a:solidFill>
                  <a:srgbClr val="FFFFFF"/>
                </a:solidFill>
                <a:latin typeface="Raleway ExtraBold"/>
                <a:ea typeface="Raleway ExtraBold"/>
                <a:cs typeface="Raleway ExtraBold"/>
                <a:sym typeface="Raleway ExtraBold"/>
              </a:rPr>
              <a:t>Website, Analytics &amp; SEO</a:t>
            </a:r>
            <a:endParaRPr sz="1500">
              <a:solidFill>
                <a:srgbClr val="FFFFFF"/>
              </a:solidFill>
              <a:latin typeface="Raleway ExtraBold"/>
              <a:ea typeface="Raleway ExtraBold"/>
              <a:cs typeface="Raleway ExtraBold"/>
              <a:sym typeface="Raleway ExtraBold"/>
            </a:endParaRPr>
          </a:p>
        </p:txBody>
      </p:sp>
      <p:sp>
        <p:nvSpPr>
          <p:cNvPr id="143" name="Google Shape;143;p35"/>
          <p:cNvSpPr txBox="1"/>
          <p:nvPr/>
        </p:nvSpPr>
        <p:spPr>
          <a:xfrm>
            <a:off x="6033400" y="3183830"/>
            <a:ext cx="2696700" cy="213300"/>
          </a:xfrm>
          <a:prstGeom prst="rect">
            <a:avLst/>
          </a:prstGeom>
          <a:solidFill>
            <a:srgbClr val="36BBED"/>
          </a:solid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500">
                <a:solidFill>
                  <a:srgbClr val="FFFFFF"/>
                </a:solidFill>
                <a:latin typeface="Raleway ExtraBold"/>
                <a:ea typeface="Raleway ExtraBold"/>
                <a:cs typeface="Raleway ExtraBold"/>
                <a:sym typeface="Raleway ExtraBold"/>
              </a:rPr>
              <a:t>Public Relations</a:t>
            </a:r>
            <a:endParaRPr sz="1500">
              <a:solidFill>
                <a:srgbClr val="FFFFFF"/>
              </a:solidFill>
              <a:latin typeface="Raleway ExtraBold"/>
              <a:ea typeface="Raleway ExtraBold"/>
              <a:cs typeface="Raleway ExtraBold"/>
              <a:sym typeface="Raleway ExtraBold"/>
            </a:endParaRPr>
          </a:p>
        </p:txBody>
      </p:sp>
      <p:sp>
        <p:nvSpPr>
          <p:cNvPr id="144" name="Google Shape;144;p35"/>
          <p:cNvSpPr txBox="1"/>
          <p:nvPr/>
        </p:nvSpPr>
        <p:spPr>
          <a:xfrm>
            <a:off x="6033400" y="2108926"/>
            <a:ext cx="2696700" cy="213300"/>
          </a:xfrm>
          <a:prstGeom prst="rect">
            <a:avLst/>
          </a:prstGeom>
          <a:solidFill>
            <a:srgbClr val="7878D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500">
                <a:solidFill>
                  <a:srgbClr val="FFFFFF"/>
                </a:solidFill>
                <a:latin typeface="Raleway ExtraBold"/>
                <a:ea typeface="Raleway ExtraBold"/>
                <a:cs typeface="Raleway ExtraBold"/>
                <a:sym typeface="Raleway ExtraBold"/>
              </a:rPr>
              <a:t>Creative Evolution </a:t>
            </a:r>
            <a:endParaRPr sz="1500">
              <a:solidFill>
                <a:srgbClr val="FFFFFF"/>
              </a:solidFill>
              <a:latin typeface="Raleway ExtraBold"/>
              <a:ea typeface="Raleway ExtraBold"/>
              <a:cs typeface="Raleway ExtraBold"/>
              <a:sym typeface="Raleway ExtraBold"/>
            </a:endParaRPr>
          </a:p>
        </p:txBody>
      </p:sp>
      <p:pic>
        <p:nvPicPr>
          <p:cNvPr id="145" name="Google Shape;145;p35"/>
          <p:cNvPicPr preferRelativeResize="0"/>
          <p:nvPr/>
        </p:nvPicPr>
        <p:blipFill rotWithShape="1">
          <a:blip r:embed="rId3">
            <a:alphaModFix/>
          </a:blip>
          <a:srcRect l="89301" t="-58881"/>
          <a:stretch/>
        </p:blipFill>
        <p:spPr>
          <a:xfrm>
            <a:off x="5139798" y="1746175"/>
            <a:ext cx="741576" cy="188225"/>
          </a:xfrm>
          <a:prstGeom prst="rect">
            <a:avLst/>
          </a:prstGeom>
          <a:noFill/>
          <a:ln>
            <a:noFill/>
          </a:ln>
        </p:spPr>
      </p:pic>
      <p:pic>
        <p:nvPicPr>
          <p:cNvPr id="146" name="Google Shape;146;p35"/>
          <p:cNvPicPr preferRelativeResize="0"/>
          <p:nvPr/>
        </p:nvPicPr>
        <p:blipFill rotWithShape="1">
          <a:blip r:embed="rId3">
            <a:alphaModFix/>
          </a:blip>
          <a:srcRect l="89301" t="-58881"/>
          <a:stretch/>
        </p:blipFill>
        <p:spPr>
          <a:xfrm>
            <a:off x="5139798" y="2108725"/>
            <a:ext cx="741576" cy="188225"/>
          </a:xfrm>
          <a:prstGeom prst="rect">
            <a:avLst/>
          </a:prstGeom>
          <a:noFill/>
          <a:ln>
            <a:noFill/>
          </a:ln>
        </p:spPr>
      </p:pic>
      <p:pic>
        <p:nvPicPr>
          <p:cNvPr id="147" name="Google Shape;147;p35"/>
          <p:cNvPicPr preferRelativeResize="0"/>
          <p:nvPr/>
        </p:nvPicPr>
        <p:blipFill rotWithShape="1">
          <a:blip r:embed="rId3">
            <a:alphaModFix/>
          </a:blip>
          <a:srcRect l="89301" t="-58881"/>
          <a:stretch/>
        </p:blipFill>
        <p:spPr>
          <a:xfrm>
            <a:off x="5139798" y="2471262"/>
            <a:ext cx="741576" cy="188225"/>
          </a:xfrm>
          <a:prstGeom prst="rect">
            <a:avLst/>
          </a:prstGeom>
          <a:noFill/>
          <a:ln>
            <a:noFill/>
          </a:ln>
        </p:spPr>
      </p:pic>
      <p:pic>
        <p:nvPicPr>
          <p:cNvPr id="148" name="Google Shape;148;p35"/>
          <p:cNvPicPr preferRelativeResize="0"/>
          <p:nvPr/>
        </p:nvPicPr>
        <p:blipFill rotWithShape="1">
          <a:blip r:embed="rId3">
            <a:alphaModFix/>
          </a:blip>
          <a:srcRect l="89301" t="-58881"/>
          <a:stretch/>
        </p:blipFill>
        <p:spPr>
          <a:xfrm>
            <a:off x="5139798" y="2838075"/>
            <a:ext cx="741576" cy="188225"/>
          </a:xfrm>
          <a:prstGeom prst="rect">
            <a:avLst/>
          </a:prstGeom>
          <a:noFill/>
          <a:ln>
            <a:noFill/>
          </a:ln>
        </p:spPr>
      </p:pic>
      <p:pic>
        <p:nvPicPr>
          <p:cNvPr id="149" name="Google Shape;149;p35"/>
          <p:cNvPicPr preferRelativeResize="0"/>
          <p:nvPr/>
        </p:nvPicPr>
        <p:blipFill rotWithShape="1">
          <a:blip r:embed="rId3">
            <a:alphaModFix/>
          </a:blip>
          <a:srcRect l="89301" t="-58881"/>
          <a:stretch/>
        </p:blipFill>
        <p:spPr>
          <a:xfrm>
            <a:off x="5139798" y="3196362"/>
            <a:ext cx="741576" cy="188225"/>
          </a:xfrm>
          <a:prstGeom prst="rect">
            <a:avLst/>
          </a:prstGeom>
          <a:noFill/>
          <a:ln>
            <a:noFill/>
          </a:ln>
        </p:spPr>
      </p:pic>
      <p:sp>
        <p:nvSpPr>
          <p:cNvPr id="150" name="Google Shape;150;p35"/>
          <p:cNvSpPr/>
          <p:nvPr/>
        </p:nvSpPr>
        <p:spPr>
          <a:xfrm>
            <a:off x="-7195" y="-100"/>
            <a:ext cx="5265300" cy="5143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1" name="Google Shape;151;p35"/>
          <p:cNvSpPr/>
          <p:nvPr/>
        </p:nvSpPr>
        <p:spPr>
          <a:xfrm>
            <a:off x="584675" y="2358201"/>
            <a:ext cx="3920803" cy="448751"/>
          </a:xfrm>
          <a:prstGeom prst="rect">
            <a:avLst/>
          </a:prstGeom>
        </p:spPr>
        <p:txBody>
          <a:bodyPr>
            <a:prstTxWarp prst="textPlain">
              <a:avLst/>
            </a:prstTxWarp>
          </a:bodyPr>
          <a:lstStyle/>
          <a:p>
            <a:pPr lvl="0" algn="ctr"/>
            <a:r>
              <a:rPr b="0" i="0">
                <a:ln w="19050" cap="flat" cmpd="sng">
                  <a:solidFill>
                    <a:srgbClr val="FFFFFF"/>
                  </a:solidFill>
                  <a:prstDash val="solid"/>
                  <a:round/>
                  <a:headEnd type="none" w="sm" len="sm"/>
                  <a:tailEnd type="none" w="sm" len="sm"/>
                </a:ln>
                <a:noFill/>
                <a:latin typeface="Raleway;800"/>
              </a:rPr>
              <a:t>HEAR ABOUT</a:t>
            </a:r>
          </a:p>
        </p:txBody>
      </p:sp>
      <p:sp>
        <p:nvSpPr>
          <p:cNvPr id="152" name="Google Shape;152;p35"/>
          <p:cNvSpPr txBox="1"/>
          <p:nvPr/>
        </p:nvSpPr>
        <p:spPr>
          <a:xfrm>
            <a:off x="535700" y="1971825"/>
            <a:ext cx="4722300" cy="632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THE STUFF YOU’RE GOING TO</a:t>
            </a:r>
            <a:endParaRPr sz="2200">
              <a:solidFill>
                <a:srgbClr val="FFFFFF"/>
              </a:solidFill>
              <a:latin typeface="Raleway ExtraBold"/>
              <a:ea typeface="Raleway ExtraBold"/>
              <a:cs typeface="Raleway ExtraBold"/>
              <a:sym typeface="Raleway ExtraBold"/>
            </a:endParaRPr>
          </a:p>
        </p:txBody>
      </p:sp>
      <p:pic>
        <p:nvPicPr>
          <p:cNvPr id="153" name="Google Shape;153;p35"/>
          <p:cNvPicPr preferRelativeResize="0"/>
          <p:nvPr/>
        </p:nvPicPr>
        <p:blipFill>
          <a:blip r:embed="rId4">
            <a:alphaModFix/>
          </a:blip>
          <a:stretch>
            <a:fillRect/>
          </a:stretch>
        </p:blipFill>
        <p:spPr>
          <a:xfrm rot="244915">
            <a:off x="411912" y="2900537"/>
            <a:ext cx="4149786" cy="272376"/>
          </a:xfrm>
          <a:prstGeom prst="rect">
            <a:avLst/>
          </a:prstGeom>
          <a:noFill/>
          <a:ln>
            <a:noFill/>
          </a:ln>
        </p:spPr>
      </p:pic>
      <p:sp>
        <p:nvSpPr>
          <p:cNvPr id="154" name="Google Shape;154;p35"/>
          <p:cNvSpPr txBox="1"/>
          <p:nvPr/>
        </p:nvSpPr>
        <p:spPr>
          <a:xfrm rot="-283450">
            <a:off x="1276165" y="3573306"/>
            <a:ext cx="2531601" cy="27873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500"/>
              </a:spcAft>
              <a:buNone/>
            </a:pPr>
            <a:r>
              <a:rPr lang="en" sz="1700">
                <a:solidFill>
                  <a:srgbClr val="EEEEEE"/>
                </a:solidFill>
                <a:latin typeface="Rock Salt"/>
                <a:ea typeface="Rock Salt"/>
                <a:cs typeface="Rock Salt"/>
                <a:sym typeface="Rock Salt"/>
              </a:rPr>
              <a:t>we’re ready to go!</a:t>
            </a:r>
            <a:endParaRPr sz="1700">
              <a:solidFill>
                <a:srgbClr val="EEEEEE"/>
              </a:solidFill>
              <a:latin typeface="Rock Salt"/>
              <a:ea typeface="Rock Salt"/>
              <a:cs typeface="Rock Salt"/>
              <a:sym typeface="Rock Sa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53"/>
          <p:cNvPicPr preferRelativeResize="0"/>
          <p:nvPr/>
        </p:nvPicPr>
        <p:blipFill>
          <a:blip r:embed="rId3">
            <a:alphaModFix/>
          </a:blip>
          <a:stretch>
            <a:fillRect/>
          </a:stretch>
        </p:blipFill>
        <p:spPr>
          <a:xfrm>
            <a:off x="4568250" y="0"/>
            <a:ext cx="4576651" cy="5143500"/>
          </a:xfrm>
          <a:prstGeom prst="rect">
            <a:avLst/>
          </a:prstGeom>
          <a:noFill/>
          <a:ln>
            <a:noFill/>
          </a:ln>
        </p:spPr>
      </p:pic>
      <p:sp>
        <p:nvSpPr>
          <p:cNvPr id="408" name="Google Shape;408;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409" name="Google Shape;409;p53"/>
          <p:cNvSpPr txBox="1"/>
          <p:nvPr/>
        </p:nvSpPr>
        <p:spPr>
          <a:xfrm>
            <a:off x="464625" y="425725"/>
            <a:ext cx="3765300" cy="366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latin typeface="Raleway ExtraBold"/>
                <a:ea typeface="Raleway ExtraBold"/>
                <a:cs typeface="Raleway ExtraBold"/>
                <a:sym typeface="Raleway ExtraBold"/>
              </a:rPr>
              <a:t>Our North Star: </a:t>
            </a:r>
            <a:r>
              <a:rPr lang="en" sz="1500">
                <a:solidFill>
                  <a:srgbClr val="FD9D30"/>
                </a:solidFill>
                <a:latin typeface="Raleway Black"/>
                <a:ea typeface="Raleway Black"/>
                <a:cs typeface="Raleway Black"/>
                <a:sym typeface="Raleway Black"/>
              </a:rPr>
              <a:t>Free To Be</a:t>
            </a:r>
            <a:endParaRPr sz="1000">
              <a:solidFill>
                <a:srgbClr val="FD9D30"/>
              </a:solidFill>
              <a:latin typeface="Raleway Black"/>
              <a:ea typeface="Raleway Black"/>
              <a:cs typeface="Raleway Black"/>
              <a:sym typeface="Raleway Black"/>
            </a:endParaRPr>
          </a:p>
          <a:p>
            <a:pPr marL="0" lvl="0" indent="0" algn="l" rtl="0">
              <a:lnSpc>
                <a:spcPct val="115000"/>
              </a:lnSpc>
              <a:spcBef>
                <a:spcPts val="0"/>
              </a:spcBef>
              <a:spcAft>
                <a:spcPts val="0"/>
              </a:spcAft>
              <a:buNone/>
            </a:pPr>
            <a:endParaRPr sz="800" b="1">
              <a:solidFill>
                <a:schemeClr val="dk1"/>
              </a:solidFill>
              <a:latin typeface="Raleway"/>
              <a:ea typeface="Raleway"/>
              <a:cs typeface="Raleway"/>
              <a:sym typeface="Raleway"/>
            </a:endParaRPr>
          </a:p>
          <a:p>
            <a:pPr marL="0" lvl="0" indent="0" algn="l" rtl="0">
              <a:lnSpc>
                <a:spcPct val="115000"/>
              </a:lnSpc>
              <a:spcBef>
                <a:spcPts val="0"/>
              </a:spcBef>
              <a:spcAft>
                <a:spcPts val="0"/>
              </a:spcAft>
              <a:buNone/>
            </a:pPr>
            <a:r>
              <a:rPr lang="en" sz="1000">
                <a:solidFill>
                  <a:schemeClr val="dk1"/>
                </a:solidFill>
                <a:latin typeface="Raleway Medium"/>
                <a:ea typeface="Raleway Medium"/>
                <a:cs typeface="Raleway Medium"/>
                <a:sym typeface="Raleway Medium"/>
              </a:rPr>
              <a:t>Capturing the spirit of Eureka Springs in a single sentiment is a tall order. After all, we're describing a fiercely unique destination with the essence of an oasis. One that stands with a warm, open-armed welcome to all walks of life, providing everyone from outdoor adventurers to artists to motorcycle enthusiasts with the perfect way to indulge in their niche. One with something distinctly personal to offer every visitor: </a:t>
            </a:r>
            <a:r>
              <a:rPr lang="en" sz="1000" b="1" i="1">
                <a:solidFill>
                  <a:schemeClr val="dk1"/>
                </a:solidFill>
                <a:latin typeface="Raleway"/>
                <a:ea typeface="Raleway"/>
                <a:cs typeface="Raleway"/>
                <a:sym typeface="Raleway"/>
              </a:rPr>
              <a:t>freedom.</a:t>
            </a:r>
            <a:endParaRPr sz="1000" b="1" i="1">
              <a:solidFill>
                <a:schemeClr val="dk1"/>
              </a:solidFill>
              <a:latin typeface="Raleway"/>
              <a:ea typeface="Raleway"/>
              <a:cs typeface="Raleway"/>
              <a:sym typeface="Raleway"/>
            </a:endParaRPr>
          </a:p>
          <a:p>
            <a:pPr marL="0" lvl="0" indent="0" algn="l" rtl="0">
              <a:lnSpc>
                <a:spcPct val="115000"/>
              </a:lnSpc>
              <a:spcBef>
                <a:spcPts val="0"/>
              </a:spcBef>
              <a:spcAft>
                <a:spcPts val="0"/>
              </a:spcAft>
              <a:buNone/>
            </a:pPr>
            <a:endParaRPr sz="1000">
              <a:solidFill>
                <a:schemeClr val="dk1"/>
              </a:solidFill>
              <a:latin typeface="Raleway Medium"/>
              <a:ea typeface="Raleway Medium"/>
              <a:cs typeface="Raleway Medium"/>
              <a:sym typeface="Raleway Medium"/>
            </a:endParaRPr>
          </a:p>
          <a:p>
            <a:pPr marL="0" lvl="0" indent="0" algn="l" rtl="0">
              <a:lnSpc>
                <a:spcPct val="115000"/>
              </a:lnSpc>
              <a:spcBef>
                <a:spcPts val="0"/>
              </a:spcBef>
              <a:spcAft>
                <a:spcPts val="0"/>
              </a:spcAft>
              <a:buNone/>
            </a:pPr>
            <a:r>
              <a:rPr lang="en" sz="1000">
                <a:solidFill>
                  <a:schemeClr val="dk1"/>
                </a:solidFill>
                <a:latin typeface="Raleway Medium"/>
                <a:ea typeface="Raleway Medium"/>
                <a:cs typeface="Raleway Medium"/>
                <a:sym typeface="Raleway Medium"/>
              </a:rPr>
              <a:t>Free to Be is more than a campaign concept; it is an overarching descriptor that gets right to the heart of what folks will experience when visiting. It moves seamlessly through pillars and demographics, allowing it to be utilized in print and digital media and serving as the cornerstone of a video series showcasing Eureka's finest. Whether you want to be yourself, the best version of yourself, or someone else entirely, Eureka Springs is where you're free to be.</a:t>
            </a:r>
            <a:endParaRPr sz="1000">
              <a:solidFill>
                <a:schemeClr val="dk1"/>
              </a:solidFill>
              <a:latin typeface="Raleway Medium"/>
              <a:ea typeface="Raleway Medium"/>
              <a:cs typeface="Raleway Medium"/>
              <a:sym typeface="Raleway Medium"/>
            </a:endParaRPr>
          </a:p>
        </p:txBody>
      </p:sp>
      <p:sp>
        <p:nvSpPr>
          <p:cNvPr id="410" name="Google Shape;410;p53"/>
          <p:cNvSpPr txBox="1"/>
          <p:nvPr/>
        </p:nvSpPr>
        <p:spPr>
          <a:xfrm>
            <a:off x="5058900" y="425725"/>
            <a:ext cx="3691500" cy="436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lt1"/>
                </a:solidFill>
                <a:latin typeface="Raleway ExtraBold"/>
                <a:ea typeface="Raleway ExtraBold"/>
                <a:cs typeface="Raleway ExtraBold"/>
                <a:sym typeface="Raleway ExtraBold"/>
              </a:rPr>
              <a:t>Our October Shoot:</a:t>
            </a:r>
            <a:endParaRPr sz="1500">
              <a:solidFill>
                <a:schemeClr val="lt1"/>
              </a:solidFill>
              <a:latin typeface="Raleway ExtraBold"/>
              <a:ea typeface="Raleway ExtraBold"/>
              <a:cs typeface="Raleway ExtraBold"/>
              <a:sym typeface="Raleway ExtraBold"/>
            </a:endParaRPr>
          </a:p>
          <a:p>
            <a:pPr marL="0" lvl="0" indent="0" algn="l" rtl="0">
              <a:lnSpc>
                <a:spcPct val="115000"/>
              </a:lnSpc>
              <a:spcBef>
                <a:spcPts val="0"/>
              </a:spcBef>
              <a:spcAft>
                <a:spcPts val="0"/>
              </a:spcAft>
              <a:buNone/>
            </a:pPr>
            <a:endParaRPr sz="800" b="1">
              <a:solidFill>
                <a:schemeClr val="lt1"/>
              </a:solidFill>
              <a:latin typeface="Raleway"/>
              <a:ea typeface="Raleway"/>
              <a:cs typeface="Raleway"/>
              <a:sym typeface="Raleway"/>
            </a:endParaRPr>
          </a:p>
          <a:p>
            <a:pPr marL="0" lvl="0" indent="0" algn="l" rtl="0">
              <a:lnSpc>
                <a:spcPct val="115000"/>
              </a:lnSpc>
              <a:spcBef>
                <a:spcPts val="0"/>
              </a:spcBef>
              <a:spcAft>
                <a:spcPts val="0"/>
              </a:spcAft>
              <a:buNone/>
            </a:pPr>
            <a:r>
              <a:rPr lang="en" sz="1000">
                <a:solidFill>
                  <a:schemeClr val="lt1"/>
                </a:solidFill>
                <a:latin typeface="Raleway SemiBold"/>
                <a:ea typeface="Raleway SemiBold"/>
                <a:cs typeface="Raleway SemiBold"/>
                <a:sym typeface="Raleway SemiBold"/>
              </a:rPr>
              <a:t>While the exceptional beauty of Eureka Springs has long been established, </a:t>
            </a:r>
            <a:r>
              <a:rPr lang="en" sz="1000">
                <a:solidFill>
                  <a:schemeClr val="lt1"/>
                </a:solidFill>
                <a:latin typeface="Raleway ExtraBold"/>
                <a:ea typeface="Raleway ExtraBold"/>
                <a:cs typeface="Raleway ExtraBold"/>
                <a:sym typeface="Raleway ExtraBold"/>
              </a:rPr>
              <a:t>our October video shoot gives us the opportunity to feature a direct, visual contrast between the individual allure of the changing seasons. </a:t>
            </a:r>
            <a:endParaRPr sz="1000">
              <a:solidFill>
                <a:schemeClr val="lt1"/>
              </a:solidFill>
              <a:latin typeface="Raleway ExtraBold"/>
              <a:ea typeface="Raleway ExtraBold"/>
              <a:cs typeface="Raleway ExtraBold"/>
              <a:sym typeface="Raleway ExtraBold"/>
            </a:endParaRPr>
          </a:p>
          <a:p>
            <a:pPr marL="0" lvl="0" indent="0" algn="l" rtl="0">
              <a:lnSpc>
                <a:spcPct val="115000"/>
              </a:lnSpc>
              <a:spcBef>
                <a:spcPts val="0"/>
              </a:spcBef>
              <a:spcAft>
                <a:spcPts val="0"/>
              </a:spcAft>
              <a:buNone/>
            </a:pPr>
            <a:endParaRPr sz="1000">
              <a:solidFill>
                <a:schemeClr val="lt1"/>
              </a:solidFill>
              <a:latin typeface="Raleway SemiBold"/>
              <a:ea typeface="Raleway SemiBold"/>
              <a:cs typeface="Raleway SemiBold"/>
              <a:sym typeface="Raleway SemiBold"/>
            </a:endParaRPr>
          </a:p>
          <a:p>
            <a:pPr marL="0" lvl="0" indent="0" algn="l" rtl="0">
              <a:lnSpc>
                <a:spcPct val="115000"/>
              </a:lnSpc>
              <a:spcBef>
                <a:spcPts val="0"/>
              </a:spcBef>
              <a:spcAft>
                <a:spcPts val="0"/>
              </a:spcAft>
              <a:buNone/>
            </a:pPr>
            <a:r>
              <a:rPr lang="en" sz="1000">
                <a:solidFill>
                  <a:schemeClr val="lt1"/>
                </a:solidFill>
                <a:latin typeface="Raleway SemiBold"/>
                <a:ea typeface="Raleway SemiBold"/>
                <a:cs typeface="Raleway SemiBold"/>
                <a:sym typeface="Raleway SemiBold"/>
              </a:rPr>
              <a:t>As an extension of our July shoot, October will not only allow us to fill in pillar gaps for a cohesive video campaign but will also—with a bit of help from nature’s autumn hues—showcase a more complete example of </a:t>
            </a:r>
            <a:r>
              <a:rPr lang="en" sz="1000" b="1" i="1">
                <a:solidFill>
                  <a:schemeClr val="lt1"/>
                </a:solidFill>
                <a:latin typeface="Raleway"/>
                <a:ea typeface="Raleway"/>
                <a:cs typeface="Raleway"/>
                <a:sym typeface="Raleway"/>
              </a:rPr>
              <a:t>The Seeker’s </a:t>
            </a:r>
            <a:r>
              <a:rPr lang="en" sz="1000">
                <a:solidFill>
                  <a:schemeClr val="lt1"/>
                </a:solidFill>
                <a:latin typeface="Raleway SemiBold"/>
                <a:ea typeface="Raleway SemiBold"/>
                <a:cs typeface="Raleway SemiBold"/>
                <a:sym typeface="Raleway SemiBold"/>
              </a:rPr>
              <a:t>experience in Eureka Springs. </a:t>
            </a:r>
            <a:endParaRPr sz="1000">
              <a:solidFill>
                <a:schemeClr val="lt1"/>
              </a:solidFill>
              <a:latin typeface="Raleway SemiBold"/>
              <a:ea typeface="Raleway SemiBold"/>
              <a:cs typeface="Raleway SemiBold"/>
              <a:sym typeface="Raleway SemiBold"/>
            </a:endParaRPr>
          </a:p>
          <a:p>
            <a:pPr marL="0" lvl="0" indent="0" algn="l" rtl="0">
              <a:lnSpc>
                <a:spcPct val="115000"/>
              </a:lnSpc>
              <a:spcBef>
                <a:spcPts val="0"/>
              </a:spcBef>
              <a:spcAft>
                <a:spcPts val="0"/>
              </a:spcAft>
              <a:buNone/>
            </a:pPr>
            <a:endParaRPr sz="1000">
              <a:solidFill>
                <a:schemeClr val="lt1"/>
              </a:solidFill>
              <a:latin typeface="Raleway SemiBold"/>
              <a:ea typeface="Raleway SemiBold"/>
              <a:cs typeface="Raleway SemiBold"/>
              <a:sym typeface="Raleway SemiBold"/>
            </a:endParaRPr>
          </a:p>
          <a:p>
            <a:pPr marL="0" lvl="0" indent="0" algn="l" rtl="0">
              <a:lnSpc>
                <a:spcPct val="115000"/>
              </a:lnSpc>
              <a:spcBef>
                <a:spcPts val="0"/>
              </a:spcBef>
              <a:spcAft>
                <a:spcPts val="0"/>
              </a:spcAft>
              <a:buNone/>
            </a:pPr>
            <a:r>
              <a:rPr lang="en" sz="1300">
                <a:solidFill>
                  <a:srgbClr val="FD9D30"/>
                </a:solidFill>
                <a:latin typeface="Raleway SemiBold"/>
                <a:ea typeface="Raleway SemiBold"/>
                <a:cs typeface="Raleway SemiBold"/>
                <a:sym typeface="Raleway SemiBold"/>
              </a:rPr>
              <a:t>Our goal is to capture the richness of this time of year in the deeper shades of reds </a:t>
            </a:r>
            <a:br>
              <a:rPr lang="en" sz="1300">
                <a:solidFill>
                  <a:srgbClr val="FD9D30"/>
                </a:solidFill>
                <a:latin typeface="Raleway SemiBold"/>
                <a:ea typeface="Raleway SemiBold"/>
                <a:cs typeface="Raleway SemiBold"/>
                <a:sym typeface="Raleway SemiBold"/>
              </a:rPr>
            </a:br>
            <a:r>
              <a:rPr lang="en" sz="1300">
                <a:solidFill>
                  <a:srgbClr val="FD9D30"/>
                </a:solidFill>
                <a:latin typeface="Raleway SemiBold"/>
                <a:ea typeface="Raleway SemiBold"/>
                <a:cs typeface="Raleway SemiBold"/>
                <a:sym typeface="Raleway SemiBold"/>
              </a:rPr>
              <a:t>and golds, the shadows of more haunting adventures, and the uninhibited freedom that is the cornerstone of Eureka’s allure. </a:t>
            </a:r>
            <a:endParaRPr sz="1300">
              <a:solidFill>
                <a:srgbClr val="FD9D30"/>
              </a:solidFill>
              <a:latin typeface="Raleway SemiBold"/>
              <a:ea typeface="Raleway SemiBold"/>
              <a:cs typeface="Raleway SemiBold"/>
              <a:sym typeface="Raleway SemiBold"/>
            </a:endParaRPr>
          </a:p>
          <a:p>
            <a:pPr marL="0" lvl="0" indent="0" algn="l" rtl="0">
              <a:lnSpc>
                <a:spcPct val="115000"/>
              </a:lnSpc>
              <a:spcBef>
                <a:spcPts val="0"/>
              </a:spcBef>
              <a:spcAft>
                <a:spcPts val="0"/>
              </a:spcAft>
              <a:buNone/>
            </a:pPr>
            <a:endParaRPr sz="1000">
              <a:solidFill>
                <a:schemeClr val="lt1"/>
              </a:solidFill>
              <a:latin typeface="Raleway SemiBold"/>
              <a:ea typeface="Raleway SemiBold"/>
              <a:cs typeface="Raleway SemiBold"/>
              <a:sym typeface="Raleway SemiBold"/>
            </a:endParaRPr>
          </a:p>
          <a:p>
            <a:pPr marL="0" lvl="0" indent="0" algn="l" rtl="0">
              <a:lnSpc>
                <a:spcPct val="115000"/>
              </a:lnSpc>
              <a:spcBef>
                <a:spcPts val="0"/>
              </a:spcBef>
              <a:spcAft>
                <a:spcPts val="0"/>
              </a:spcAft>
              <a:buNone/>
            </a:pPr>
            <a:r>
              <a:rPr lang="en" sz="1000">
                <a:solidFill>
                  <a:schemeClr val="lt1"/>
                </a:solidFill>
                <a:latin typeface="Raleway SemiBold"/>
                <a:ea typeface="Raleway SemiBold"/>
                <a:cs typeface="Raleway SemiBold"/>
                <a:sym typeface="Raleway SemiBold"/>
              </a:rPr>
              <a:t>This footage will beautifully complement our existing sun-soaked summer captures.</a:t>
            </a:r>
            <a:endParaRPr sz="1000">
              <a:solidFill>
                <a:schemeClr val="lt1"/>
              </a:solidFill>
              <a:latin typeface="Raleway SemiBold"/>
              <a:ea typeface="Raleway SemiBold"/>
              <a:cs typeface="Raleway SemiBold"/>
              <a:sym typeface="Raleway SemiBold"/>
            </a:endParaRPr>
          </a:p>
          <a:p>
            <a:pPr marL="0" lvl="0" indent="0" algn="l" rtl="0">
              <a:lnSpc>
                <a:spcPct val="115000"/>
              </a:lnSpc>
              <a:spcBef>
                <a:spcPts val="0"/>
              </a:spcBef>
              <a:spcAft>
                <a:spcPts val="0"/>
              </a:spcAft>
              <a:buNone/>
            </a:pPr>
            <a:endParaRPr sz="1000">
              <a:solidFill>
                <a:schemeClr val="lt1"/>
              </a:solidFill>
              <a:latin typeface="Raleway SemiBold"/>
              <a:ea typeface="Raleway SemiBold"/>
              <a:cs typeface="Raleway SemiBold"/>
              <a:sym typeface="Raleway SemiBold"/>
            </a:endParaRPr>
          </a:p>
        </p:txBody>
      </p:sp>
      <p:sp>
        <p:nvSpPr>
          <p:cNvPr id="411" name="Google Shape;411;p53"/>
          <p:cNvSpPr txBox="1"/>
          <p:nvPr/>
        </p:nvSpPr>
        <p:spPr>
          <a:xfrm rot="-125839">
            <a:off x="464549" y="4001786"/>
            <a:ext cx="2541202" cy="44640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D9D30"/>
                </a:solidFill>
                <a:latin typeface="Rock Salt"/>
                <a:ea typeface="Rock Salt"/>
                <a:cs typeface="Rock Salt"/>
                <a:sym typeface="Rock Salt"/>
              </a:rPr>
              <a:t>Always our guide!</a:t>
            </a:r>
            <a:endParaRPr sz="1700">
              <a:solidFill>
                <a:srgbClr val="FD9D30"/>
              </a:solidFill>
              <a:latin typeface="Rock Salt"/>
              <a:ea typeface="Rock Salt"/>
              <a:cs typeface="Rock Salt"/>
              <a:sym typeface="Rock Salt"/>
            </a:endParaRPr>
          </a:p>
        </p:txBody>
      </p:sp>
      <p:pic>
        <p:nvPicPr>
          <p:cNvPr id="412" name="Google Shape;412;p53"/>
          <p:cNvPicPr preferRelativeResize="0"/>
          <p:nvPr/>
        </p:nvPicPr>
        <p:blipFill rotWithShape="1">
          <a:blip r:embed="rId4">
            <a:alphaModFix/>
          </a:blip>
          <a:srcRect t="11400" b="-11400"/>
          <a:stretch/>
        </p:blipFill>
        <p:spPr>
          <a:xfrm>
            <a:off x="7049201" y="0"/>
            <a:ext cx="814750" cy="778325"/>
          </a:xfrm>
          <a:prstGeom prst="rect">
            <a:avLst/>
          </a:prstGeom>
          <a:noFill/>
          <a:ln>
            <a:noFill/>
          </a:ln>
        </p:spPr>
      </p:pic>
      <p:pic>
        <p:nvPicPr>
          <p:cNvPr id="413" name="Google Shape;413;p53"/>
          <p:cNvPicPr preferRelativeResize="0"/>
          <p:nvPr/>
        </p:nvPicPr>
        <p:blipFill rotWithShape="1">
          <a:blip r:embed="rId5">
            <a:alphaModFix amt="60000"/>
          </a:blip>
          <a:srcRect r="73693"/>
          <a:stretch/>
        </p:blipFill>
        <p:spPr>
          <a:xfrm>
            <a:off x="305103" y="4678813"/>
            <a:ext cx="172131" cy="177850"/>
          </a:xfrm>
          <a:prstGeom prst="rect">
            <a:avLst/>
          </a:prstGeom>
          <a:noFill/>
          <a:ln>
            <a:noFill/>
          </a:ln>
        </p:spPr>
      </p:pic>
      <p:pic>
        <p:nvPicPr>
          <p:cNvPr id="414" name="Google Shape;414;p53"/>
          <p:cNvPicPr preferRelativeResize="0"/>
          <p:nvPr/>
        </p:nvPicPr>
        <p:blipFill rotWithShape="1">
          <a:blip r:embed="rId6">
            <a:alphaModFix amt="50000"/>
          </a:blip>
          <a:srcRect l="1976" t="36912" r="185" b="33447"/>
          <a:stretch/>
        </p:blipFill>
        <p:spPr>
          <a:xfrm>
            <a:off x="826762" y="4661770"/>
            <a:ext cx="1180539" cy="211925"/>
          </a:xfrm>
          <a:prstGeom prst="rect">
            <a:avLst/>
          </a:prstGeom>
          <a:noFill/>
          <a:ln>
            <a:noFill/>
          </a:ln>
        </p:spPr>
      </p:pic>
      <p:sp>
        <p:nvSpPr>
          <p:cNvPr id="415" name="Google Shape;415;p53"/>
          <p:cNvSpPr txBox="1"/>
          <p:nvPr/>
        </p:nvSpPr>
        <p:spPr>
          <a:xfrm>
            <a:off x="240325" y="298225"/>
            <a:ext cx="7309200" cy="12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550" b="1">
                <a:latin typeface="Raleway"/>
                <a:ea typeface="Raleway"/>
                <a:cs typeface="Raleway"/>
                <a:sym typeface="Raleway"/>
              </a:rPr>
              <a:t>F R E E  T O  B E</a:t>
            </a:r>
            <a:r>
              <a:rPr lang="en" sz="550" b="1">
                <a:solidFill>
                  <a:srgbClr val="000000"/>
                </a:solidFill>
                <a:latin typeface="Raleway"/>
                <a:ea typeface="Raleway"/>
                <a:cs typeface="Raleway"/>
                <a:sym typeface="Raleway"/>
              </a:rPr>
              <a:t>   |   </a:t>
            </a:r>
            <a:r>
              <a:rPr lang="en" sz="550" b="1">
                <a:latin typeface="Raleway"/>
                <a:ea typeface="Raleway"/>
                <a:cs typeface="Raleway"/>
                <a:sym typeface="Raleway"/>
              </a:rPr>
              <a:t>C A M P A I G N   O V E R V I E W </a:t>
            </a:r>
            <a:endParaRPr sz="550" b="1">
              <a:solidFill>
                <a:srgbClr val="000000"/>
              </a:solidFill>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9"/>
        <p:cNvGrpSpPr/>
        <p:nvPr/>
      </p:nvGrpSpPr>
      <p:grpSpPr>
        <a:xfrm>
          <a:off x="0" y="0"/>
          <a:ext cx="0" cy="0"/>
          <a:chOff x="0" y="0"/>
          <a:chExt cx="0" cy="0"/>
        </a:xfrm>
      </p:grpSpPr>
      <p:sp>
        <p:nvSpPr>
          <p:cNvPr id="420" name="Google Shape;420;p54"/>
          <p:cNvSpPr/>
          <p:nvPr/>
        </p:nvSpPr>
        <p:spPr>
          <a:xfrm>
            <a:off x="0" y="2178588"/>
            <a:ext cx="9144000" cy="1323600"/>
          </a:xfrm>
          <a:prstGeom prst="rect">
            <a:avLst/>
          </a:prstGeom>
          <a:solidFill>
            <a:srgbClr val="7899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1" name="Google Shape;421;p54"/>
          <p:cNvSpPr/>
          <p:nvPr/>
        </p:nvSpPr>
        <p:spPr>
          <a:xfrm>
            <a:off x="0" y="3895950"/>
            <a:ext cx="9144000" cy="1231200"/>
          </a:xfrm>
          <a:prstGeom prst="rect">
            <a:avLst/>
          </a:prstGeom>
          <a:solidFill>
            <a:srgbClr val="883B8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2" name="Google Shape;422;p54"/>
          <p:cNvSpPr/>
          <p:nvPr/>
        </p:nvSpPr>
        <p:spPr>
          <a:xfrm>
            <a:off x="0" y="430313"/>
            <a:ext cx="9144000" cy="1354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23" name="Google Shape;423;p54"/>
          <p:cNvGrpSpPr/>
          <p:nvPr/>
        </p:nvGrpSpPr>
        <p:grpSpPr>
          <a:xfrm>
            <a:off x="2341377" y="2294772"/>
            <a:ext cx="2114404" cy="1107714"/>
            <a:chOff x="6062525" y="1345363"/>
            <a:chExt cx="2499000" cy="1309200"/>
          </a:xfrm>
        </p:grpSpPr>
        <p:pic>
          <p:nvPicPr>
            <p:cNvPr id="424" name="Google Shape;424;p54"/>
            <p:cNvPicPr preferRelativeResize="0"/>
            <p:nvPr/>
          </p:nvPicPr>
          <p:blipFill rotWithShape="1">
            <a:blip r:embed="rId3">
              <a:alphaModFix/>
            </a:blip>
            <a:srcRect l="19411" r="11061" b="8357"/>
            <a:stretch/>
          </p:blipFill>
          <p:spPr>
            <a:xfrm>
              <a:off x="6062525" y="1349162"/>
              <a:ext cx="1253974" cy="1301574"/>
            </a:xfrm>
            <a:prstGeom prst="rect">
              <a:avLst/>
            </a:prstGeom>
            <a:noFill/>
            <a:ln>
              <a:noFill/>
            </a:ln>
          </p:spPr>
        </p:pic>
        <p:pic>
          <p:nvPicPr>
            <p:cNvPr id="425" name="Google Shape;425;p54"/>
            <p:cNvPicPr preferRelativeResize="0"/>
            <p:nvPr/>
          </p:nvPicPr>
          <p:blipFill rotWithShape="1">
            <a:blip r:embed="rId4">
              <a:alphaModFix/>
            </a:blip>
            <a:srcRect l="-52806" t="12272" r="40786" b="253"/>
            <a:stretch/>
          </p:blipFill>
          <p:spPr>
            <a:xfrm>
              <a:off x="6062525" y="1349175"/>
              <a:ext cx="2499000" cy="1301576"/>
            </a:xfrm>
            <a:prstGeom prst="rect">
              <a:avLst/>
            </a:prstGeom>
            <a:noFill/>
            <a:ln>
              <a:noFill/>
            </a:ln>
          </p:spPr>
        </p:pic>
        <p:sp>
          <p:nvSpPr>
            <p:cNvPr id="426" name="Google Shape;426;p54"/>
            <p:cNvSpPr/>
            <p:nvPr/>
          </p:nvSpPr>
          <p:spPr>
            <a:xfrm>
              <a:off x="7224025" y="1345363"/>
              <a:ext cx="42000" cy="1309200"/>
            </a:xfrm>
            <a:prstGeom prst="rect">
              <a:avLst/>
            </a:prstGeom>
            <a:solidFill>
              <a:srgbClr val="2222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427" name="Google Shape;427;p54"/>
          <p:cNvGrpSpPr/>
          <p:nvPr/>
        </p:nvGrpSpPr>
        <p:grpSpPr>
          <a:xfrm>
            <a:off x="-3" y="4019320"/>
            <a:ext cx="2114404" cy="1107714"/>
            <a:chOff x="6063950" y="2974975"/>
            <a:chExt cx="2499000" cy="1309200"/>
          </a:xfrm>
        </p:grpSpPr>
        <p:pic>
          <p:nvPicPr>
            <p:cNvPr id="428" name="Google Shape;428;p54"/>
            <p:cNvPicPr preferRelativeResize="0"/>
            <p:nvPr/>
          </p:nvPicPr>
          <p:blipFill rotWithShape="1">
            <a:blip r:embed="rId5">
              <a:alphaModFix/>
            </a:blip>
            <a:srcRect l="-13460" t="10924" r="13460" b="10932"/>
            <a:stretch/>
          </p:blipFill>
          <p:spPr>
            <a:xfrm>
              <a:off x="6063950" y="2978800"/>
              <a:ext cx="2499000" cy="1301579"/>
            </a:xfrm>
            <a:prstGeom prst="rect">
              <a:avLst/>
            </a:prstGeom>
            <a:noFill/>
            <a:ln>
              <a:noFill/>
            </a:ln>
          </p:spPr>
        </p:pic>
        <p:pic>
          <p:nvPicPr>
            <p:cNvPr id="429" name="Google Shape;429;p54"/>
            <p:cNvPicPr preferRelativeResize="0"/>
            <p:nvPr/>
          </p:nvPicPr>
          <p:blipFill rotWithShape="1">
            <a:blip r:embed="rId6">
              <a:alphaModFix/>
            </a:blip>
            <a:srcRect l="12208" t="20178" r="37613" b="1733"/>
            <a:stretch/>
          </p:blipFill>
          <p:spPr>
            <a:xfrm>
              <a:off x="6067994" y="2978825"/>
              <a:ext cx="1253975" cy="1301576"/>
            </a:xfrm>
            <a:prstGeom prst="rect">
              <a:avLst/>
            </a:prstGeom>
            <a:noFill/>
            <a:ln>
              <a:noFill/>
            </a:ln>
          </p:spPr>
        </p:pic>
        <p:sp>
          <p:nvSpPr>
            <p:cNvPr id="430" name="Google Shape;430;p54"/>
            <p:cNvSpPr/>
            <p:nvPr/>
          </p:nvSpPr>
          <p:spPr>
            <a:xfrm>
              <a:off x="7295088" y="2974975"/>
              <a:ext cx="42000" cy="1309200"/>
            </a:xfrm>
            <a:prstGeom prst="rect">
              <a:avLst/>
            </a:prstGeom>
            <a:solidFill>
              <a:srgbClr val="2222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431" name="Google Shape;431;p54"/>
          <p:cNvGrpSpPr/>
          <p:nvPr/>
        </p:nvGrpSpPr>
        <p:grpSpPr>
          <a:xfrm>
            <a:off x="7016925" y="4019325"/>
            <a:ext cx="2125024" cy="1127513"/>
            <a:chOff x="6074099" y="4622094"/>
            <a:chExt cx="2511552" cy="1332600"/>
          </a:xfrm>
        </p:grpSpPr>
        <p:pic>
          <p:nvPicPr>
            <p:cNvPr id="432" name="Google Shape;432;p54"/>
            <p:cNvPicPr preferRelativeResize="0"/>
            <p:nvPr/>
          </p:nvPicPr>
          <p:blipFill rotWithShape="1">
            <a:blip r:embed="rId7">
              <a:alphaModFix/>
            </a:blip>
            <a:srcRect l="26739" t="279" r="3970" b="9"/>
            <a:stretch/>
          </p:blipFill>
          <p:spPr>
            <a:xfrm>
              <a:off x="6074099" y="4625905"/>
              <a:ext cx="1384736" cy="1328655"/>
            </a:xfrm>
            <a:prstGeom prst="rect">
              <a:avLst/>
            </a:prstGeom>
            <a:noFill/>
            <a:ln>
              <a:noFill/>
            </a:ln>
          </p:spPr>
        </p:pic>
        <p:pic>
          <p:nvPicPr>
            <p:cNvPr id="433" name="Google Shape;433;p54"/>
            <p:cNvPicPr preferRelativeResize="0"/>
            <p:nvPr/>
          </p:nvPicPr>
          <p:blipFill rotWithShape="1">
            <a:blip r:embed="rId8">
              <a:alphaModFix/>
            </a:blip>
            <a:srcRect l="7634" t="8264" r="7626" b="31895"/>
            <a:stretch/>
          </p:blipFill>
          <p:spPr>
            <a:xfrm>
              <a:off x="7331663" y="4625905"/>
              <a:ext cx="1253988" cy="1328655"/>
            </a:xfrm>
            <a:prstGeom prst="rect">
              <a:avLst/>
            </a:prstGeom>
            <a:noFill/>
            <a:ln>
              <a:noFill/>
            </a:ln>
          </p:spPr>
        </p:pic>
        <p:sp>
          <p:nvSpPr>
            <p:cNvPr id="434" name="Google Shape;434;p54"/>
            <p:cNvSpPr/>
            <p:nvPr/>
          </p:nvSpPr>
          <p:spPr>
            <a:xfrm>
              <a:off x="7331667" y="4622094"/>
              <a:ext cx="32700" cy="1332600"/>
            </a:xfrm>
            <a:prstGeom prst="rect">
              <a:avLst/>
            </a:prstGeom>
            <a:solidFill>
              <a:srgbClr val="2222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435" name="Google Shape;435;p54"/>
          <p:cNvGrpSpPr/>
          <p:nvPr/>
        </p:nvGrpSpPr>
        <p:grpSpPr>
          <a:xfrm>
            <a:off x="4687188" y="2300560"/>
            <a:ext cx="2110988" cy="1107714"/>
            <a:chOff x="577000" y="2957463"/>
            <a:chExt cx="2494962" cy="1309200"/>
          </a:xfrm>
        </p:grpSpPr>
        <p:pic>
          <p:nvPicPr>
            <p:cNvPr id="436" name="Google Shape;436;p54"/>
            <p:cNvPicPr preferRelativeResize="0"/>
            <p:nvPr/>
          </p:nvPicPr>
          <p:blipFill rotWithShape="1">
            <a:blip r:embed="rId9">
              <a:alphaModFix/>
            </a:blip>
            <a:srcRect l="10584" t="6657" r="36833" b="11455"/>
            <a:stretch/>
          </p:blipFill>
          <p:spPr>
            <a:xfrm>
              <a:off x="577000" y="2961275"/>
              <a:ext cx="1253975" cy="1301575"/>
            </a:xfrm>
            <a:prstGeom prst="rect">
              <a:avLst/>
            </a:prstGeom>
            <a:noFill/>
            <a:ln>
              <a:noFill/>
            </a:ln>
          </p:spPr>
        </p:pic>
        <p:pic>
          <p:nvPicPr>
            <p:cNvPr id="437" name="Google Shape;437;p54"/>
            <p:cNvPicPr preferRelativeResize="0"/>
            <p:nvPr/>
          </p:nvPicPr>
          <p:blipFill rotWithShape="1">
            <a:blip r:embed="rId10">
              <a:alphaModFix/>
            </a:blip>
            <a:srcRect l="22024" t="8414" r="27795" b="13460"/>
            <a:stretch/>
          </p:blipFill>
          <p:spPr>
            <a:xfrm>
              <a:off x="1817987" y="2961288"/>
              <a:ext cx="1253975" cy="1301575"/>
            </a:xfrm>
            <a:prstGeom prst="rect">
              <a:avLst/>
            </a:prstGeom>
            <a:noFill/>
            <a:ln>
              <a:noFill/>
            </a:ln>
          </p:spPr>
        </p:pic>
        <p:sp>
          <p:nvSpPr>
            <p:cNvPr id="438" name="Google Shape;438;p54"/>
            <p:cNvSpPr/>
            <p:nvPr/>
          </p:nvSpPr>
          <p:spPr>
            <a:xfrm>
              <a:off x="1799575" y="2957463"/>
              <a:ext cx="42000" cy="1309200"/>
            </a:xfrm>
            <a:prstGeom prst="rect">
              <a:avLst/>
            </a:prstGeom>
            <a:solidFill>
              <a:srgbClr val="2222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439" name="Google Shape;439;p54"/>
          <p:cNvGrpSpPr/>
          <p:nvPr/>
        </p:nvGrpSpPr>
        <p:grpSpPr>
          <a:xfrm>
            <a:off x="2341376" y="4019320"/>
            <a:ext cx="2114406" cy="1107714"/>
            <a:chOff x="572938" y="4622088"/>
            <a:chExt cx="2499003" cy="1309200"/>
          </a:xfrm>
        </p:grpSpPr>
        <p:pic>
          <p:nvPicPr>
            <p:cNvPr id="440" name="Google Shape;440;p54"/>
            <p:cNvPicPr preferRelativeResize="0"/>
            <p:nvPr/>
          </p:nvPicPr>
          <p:blipFill rotWithShape="1">
            <a:blip r:embed="rId11">
              <a:alphaModFix/>
            </a:blip>
            <a:srcRect t="7016" r="11079" b="23515"/>
            <a:stretch/>
          </p:blipFill>
          <p:spPr>
            <a:xfrm>
              <a:off x="572938" y="4625913"/>
              <a:ext cx="2499003" cy="1301577"/>
            </a:xfrm>
            <a:prstGeom prst="rect">
              <a:avLst/>
            </a:prstGeom>
            <a:noFill/>
            <a:ln>
              <a:noFill/>
            </a:ln>
          </p:spPr>
        </p:pic>
        <p:pic>
          <p:nvPicPr>
            <p:cNvPr id="441" name="Google Shape;441;p54"/>
            <p:cNvPicPr preferRelativeResize="0"/>
            <p:nvPr/>
          </p:nvPicPr>
          <p:blipFill rotWithShape="1">
            <a:blip r:embed="rId12">
              <a:alphaModFix/>
            </a:blip>
            <a:srcRect l="10685" t="14322" r="30114" b="3744"/>
            <a:stretch/>
          </p:blipFill>
          <p:spPr>
            <a:xfrm flipH="1">
              <a:off x="587446" y="4625913"/>
              <a:ext cx="1253974" cy="1301575"/>
            </a:xfrm>
            <a:prstGeom prst="rect">
              <a:avLst/>
            </a:prstGeom>
            <a:noFill/>
            <a:ln>
              <a:noFill/>
            </a:ln>
          </p:spPr>
        </p:pic>
        <p:sp>
          <p:nvSpPr>
            <p:cNvPr id="442" name="Google Shape;442;p54"/>
            <p:cNvSpPr/>
            <p:nvPr/>
          </p:nvSpPr>
          <p:spPr>
            <a:xfrm>
              <a:off x="1801438" y="4622088"/>
              <a:ext cx="42000" cy="1309200"/>
            </a:xfrm>
            <a:prstGeom prst="rect">
              <a:avLst/>
            </a:prstGeom>
            <a:solidFill>
              <a:srgbClr val="2222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443" name="Google Shape;443;p54"/>
          <p:cNvGrpSpPr/>
          <p:nvPr/>
        </p:nvGrpSpPr>
        <p:grpSpPr>
          <a:xfrm>
            <a:off x="2060" y="2294772"/>
            <a:ext cx="2114404" cy="1107714"/>
            <a:chOff x="3321788" y="1345363"/>
            <a:chExt cx="2499000" cy="1309200"/>
          </a:xfrm>
        </p:grpSpPr>
        <p:pic>
          <p:nvPicPr>
            <p:cNvPr id="444" name="Google Shape;444;p54"/>
            <p:cNvPicPr preferRelativeResize="0"/>
            <p:nvPr/>
          </p:nvPicPr>
          <p:blipFill rotWithShape="1">
            <a:blip r:embed="rId13">
              <a:alphaModFix/>
            </a:blip>
            <a:srcRect l="-13564" t="16593" r="34973" b="21992"/>
            <a:stretch/>
          </p:blipFill>
          <p:spPr>
            <a:xfrm>
              <a:off x="3321788" y="1349175"/>
              <a:ext cx="2499000" cy="1301575"/>
            </a:xfrm>
            <a:prstGeom prst="rect">
              <a:avLst/>
            </a:prstGeom>
            <a:noFill/>
            <a:ln>
              <a:noFill/>
            </a:ln>
          </p:spPr>
        </p:pic>
        <p:pic>
          <p:nvPicPr>
            <p:cNvPr id="445" name="Google Shape;445;p54"/>
            <p:cNvPicPr preferRelativeResize="0"/>
            <p:nvPr/>
          </p:nvPicPr>
          <p:blipFill rotWithShape="1">
            <a:blip r:embed="rId14">
              <a:alphaModFix/>
            </a:blip>
            <a:srcRect l="25759" t="9569" r="34345" b="16416"/>
            <a:stretch/>
          </p:blipFill>
          <p:spPr>
            <a:xfrm>
              <a:off x="3323200" y="1349175"/>
              <a:ext cx="1253974" cy="1301575"/>
            </a:xfrm>
            <a:prstGeom prst="rect">
              <a:avLst/>
            </a:prstGeom>
            <a:noFill/>
            <a:ln>
              <a:noFill/>
            </a:ln>
          </p:spPr>
        </p:pic>
        <p:sp>
          <p:nvSpPr>
            <p:cNvPr id="446" name="Google Shape;446;p54"/>
            <p:cNvSpPr/>
            <p:nvPr/>
          </p:nvSpPr>
          <p:spPr>
            <a:xfrm>
              <a:off x="4550300" y="1345363"/>
              <a:ext cx="42000" cy="1309200"/>
            </a:xfrm>
            <a:prstGeom prst="rect">
              <a:avLst/>
            </a:prstGeom>
            <a:solidFill>
              <a:srgbClr val="2222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447" name="Google Shape;447;p54"/>
          <p:cNvGrpSpPr/>
          <p:nvPr/>
        </p:nvGrpSpPr>
        <p:grpSpPr>
          <a:xfrm>
            <a:off x="4685480" y="553665"/>
            <a:ext cx="2114404" cy="1107779"/>
            <a:chOff x="6065325" y="-270600"/>
            <a:chExt cx="2499001" cy="1309276"/>
          </a:xfrm>
        </p:grpSpPr>
        <p:pic>
          <p:nvPicPr>
            <p:cNvPr id="448" name="Google Shape;448;p54"/>
            <p:cNvPicPr preferRelativeResize="0"/>
            <p:nvPr/>
          </p:nvPicPr>
          <p:blipFill rotWithShape="1">
            <a:blip r:embed="rId15">
              <a:alphaModFix/>
            </a:blip>
            <a:srcRect l="5276" t="15306" r="-59549" b="15306"/>
            <a:stretch/>
          </p:blipFill>
          <p:spPr>
            <a:xfrm>
              <a:off x="6065325" y="-262900"/>
              <a:ext cx="2499000" cy="1301576"/>
            </a:xfrm>
            <a:prstGeom prst="rect">
              <a:avLst/>
            </a:prstGeom>
            <a:noFill/>
            <a:ln>
              <a:noFill/>
            </a:ln>
          </p:spPr>
        </p:pic>
        <p:pic>
          <p:nvPicPr>
            <p:cNvPr id="449" name="Google Shape;449;p54"/>
            <p:cNvPicPr preferRelativeResize="0"/>
            <p:nvPr/>
          </p:nvPicPr>
          <p:blipFill rotWithShape="1">
            <a:blip r:embed="rId16">
              <a:alphaModFix/>
            </a:blip>
            <a:srcRect l="49246" t="14080" r="2310" b="8171"/>
            <a:stretch/>
          </p:blipFill>
          <p:spPr>
            <a:xfrm>
              <a:off x="7337225" y="-262900"/>
              <a:ext cx="1227101" cy="1301575"/>
            </a:xfrm>
            <a:prstGeom prst="rect">
              <a:avLst/>
            </a:prstGeom>
            <a:noFill/>
            <a:ln>
              <a:noFill/>
            </a:ln>
          </p:spPr>
        </p:pic>
        <p:sp>
          <p:nvSpPr>
            <p:cNvPr id="450" name="Google Shape;450;p54"/>
            <p:cNvSpPr/>
            <p:nvPr/>
          </p:nvSpPr>
          <p:spPr>
            <a:xfrm>
              <a:off x="7295225" y="-270600"/>
              <a:ext cx="42000" cy="1309200"/>
            </a:xfrm>
            <a:prstGeom prst="rect">
              <a:avLst/>
            </a:prstGeom>
            <a:solidFill>
              <a:srgbClr val="2222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451" name="Google Shape;451;p54"/>
          <p:cNvGrpSpPr/>
          <p:nvPr/>
        </p:nvGrpSpPr>
        <p:grpSpPr>
          <a:xfrm>
            <a:off x="7029606" y="556946"/>
            <a:ext cx="2114404" cy="1107714"/>
            <a:chOff x="581063" y="1345350"/>
            <a:chExt cx="2499000" cy="1309200"/>
          </a:xfrm>
        </p:grpSpPr>
        <p:pic>
          <p:nvPicPr>
            <p:cNvPr id="452" name="Google Shape;452;p54"/>
            <p:cNvPicPr preferRelativeResize="0"/>
            <p:nvPr/>
          </p:nvPicPr>
          <p:blipFill rotWithShape="1">
            <a:blip r:embed="rId17">
              <a:alphaModFix/>
            </a:blip>
            <a:srcRect l="-20200" t="10955" r="20200" b="10955"/>
            <a:stretch/>
          </p:blipFill>
          <p:spPr>
            <a:xfrm>
              <a:off x="581063" y="1349175"/>
              <a:ext cx="2499000" cy="1301576"/>
            </a:xfrm>
            <a:prstGeom prst="rect">
              <a:avLst/>
            </a:prstGeom>
            <a:noFill/>
            <a:ln>
              <a:noFill/>
            </a:ln>
          </p:spPr>
        </p:pic>
        <p:pic>
          <p:nvPicPr>
            <p:cNvPr id="453" name="Google Shape;453;p54"/>
            <p:cNvPicPr preferRelativeResize="0"/>
            <p:nvPr/>
          </p:nvPicPr>
          <p:blipFill rotWithShape="1">
            <a:blip r:embed="rId18">
              <a:alphaModFix/>
            </a:blip>
            <a:srcRect l="22327" t="10937" r="24358" b="10937"/>
            <a:stretch/>
          </p:blipFill>
          <p:spPr>
            <a:xfrm>
              <a:off x="586275" y="1349175"/>
              <a:ext cx="1332300" cy="1301575"/>
            </a:xfrm>
            <a:prstGeom prst="rect">
              <a:avLst/>
            </a:prstGeom>
            <a:noFill/>
            <a:ln>
              <a:noFill/>
            </a:ln>
          </p:spPr>
        </p:pic>
        <p:sp>
          <p:nvSpPr>
            <p:cNvPr id="454" name="Google Shape;454;p54"/>
            <p:cNvSpPr/>
            <p:nvPr/>
          </p:nvSpPr>
          <p:spPr>
            <a:xfrm>
              <a:off x="1876575" y="1345350"/>
              <a:ext cx="42000" cy="1309200"/>
            </a:xfrm>
            <a:prstGeom prst="rect">
              <a:avLst/>
            </a:prstGeom>
            <a:solidFill>
              <a:srgbClr val="2222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455" name="Google Shape;455;p54"/>
          <p:cNvPicPr preferRelativeResize="0"/>
          <p:nvPr/>
        </p:nvPicPr>
        <p:blipFill rotWithShape="1">
          <a:blip r:embed="rId19">
            <a:alphaModFix/>
          </a:blip>
          <a:srcRect t="45230" b="2040"/>
          <a:stretch/>
        </p:blipFill>
        <p:spPr>
          <a:xfrm>
            <a:off x="2060" y="560178"/>
            <a:ext cx="2114417" cy="1101271"/>
          </a:xfrm>
          <a:prstGeom prst="rect">
            <a:avLst/>
          </a:prstGeom>
          <a:noFill/>
          <a:ln>
            <a:noFill/>
          </a:ln>
        </p:spPr>
      </p:pic>
      <p:grpSp>
        <p:nvGrpSpPr>
          <p:cNvPr id="456" name="Google Shape;456;p54"/>
          <p:cNvGrpSpPr/>
          <p:nvPr/>
        </p:nvGrpSpPr>
        <p:grpSpPr>
          <a:xfrm>
            <a:off x="2347786" y="556097"/>
            <a:ext cx="2101585" cy="1108560"/>
            <a:chOff x="3320425" y="-267725"/>
            <a:chExt cx="2483850" cy="1310200"/>
          </a:xfrm>
        </p:grpSpPr>
        <p:pic>
          <p:nvPicPr>
            <p:cNvPr id="457" name="Google Shape;457;p54"/>
            <p:cNvPicPr preferRelativeResize="0"/>
            <p:nvPr/>
          </p:nvPicPr>
          <p:blipFill rotWithShape="1">
            <a:blip r:embed="rId20">
              <a:alphaModFix/>
            </a:blip>
            <a:srcRect l="13467" t="10937" r="36354" b="10937"/>
            <a:stretch/>
          </p:blipFill>
          <p:spPr>
            <a:xfrm>
              <a:off x="4550300" y="-267725"/>
              <a:ext cx="1253975" cy="1301575"/>
            </a:xfrm>
            <a:prstGeom prst="rect">
              <a:avLst/>
            </a:prstGeom>
            <a:noFill/>
            <a:ln>
              <a:noFill/>
            </a:ln>
          </p:spPr>
        </p:pic>
        <p:pic>
          <p:nvPicPr>
            <p:cNvPr id="458" name="Google Shape;458;p54"/>
            <p:cNvPicPr preferRelativeResize="0"/>
            <p:nvPr/>
          </p:nvPicPr>
          <p:blipFill rotWithShape="1">
            <a:blip r:embed="rId21">
              <a:alphaModFix/>
            </a:blip>
            <a:srcRect l="19555" t="6423" r="24475" b="6415"/>
            <a:stretch/>
          </p:blipFill>
          <p:spPr>
            <a:xfrm>
              <a:off x="3320425" y="-262900"/>
              <a:ext cx="1253975" cy="1301575"/>
            </a:xfrm>
            <a:prstGeom prst="rect">
              <a:avLst/>
            </a:prstGeom>
            <a:noFill/>
            <a:ln>
              <a:noFill/>
            </a:ln>
          </p:spPr>
        </p:pic>
        <p:sp>
          <p:nvSpPr>
            <p:cNvPr id="459" name="Google Shape;459;p54"/>
            <p:cNvSpPr/>
            <p:nvPr/>
          </p:nvSpPr>
          <p:spPr>
            <a:xfrm>
              <a:off x="4550300" y="-266725"/>
              <a:ext cx="42000" cy="1309200"/>
            </a:xfrm>
            <a:prstGeom prst="rect">
              <a:avLst/>
            </a:prstGeom>
            <a:solidFill>
              <a:srgbClr val="2222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460" name="Google Shape;460;p54"/>
          <p:cNvGrpSpPr/>
          <p:nvPr/>
        </p:nvGrpSpPr>
        <p:grpSpPr>
          <a:xfrm>
            <a:off x="7021716" y="2300571"/>
            <a:ext cx="2122294" cy="1107714"/>
            <a:chOff x="3320475" y="2974975"/>
            <a:chExt cx="2508325" cy="1309200"/>
          </a:xfrm>
        </p:grpSpPr>
        <p:pic>
          <p:nvPicPr>
            <p:cNvPr id="461" name="Google Shape;461;p54"/>
            <p:cNvPicPr preferRelativeResize="0"/>
            <p:nvPr/>
          </p:nvPicPr>
          <p:blipFill rotWithShape="1">
            <a:blip r:embed="rId22">
              <a:alphaModFix/>
            </a:blip>
            <a:srcRect l="33619" t="8809" r="28431" b="32768"/>
            <a:stretch/>
          </p:blipFill>
          <p:spPr>
            <a:xfrm>
              <a:off x="4556075" y="2978788"/>
              <a:ext cx="1272725" cy="1301575"/>
            </a:xfrm>
            <a:prstGeom prst="rect">
              <a:avLst/>
            </a:prstGeom>
            <a:noFill/>
            <a:ln>
              <a:noFill/>
            </a:ln>
          </p:spPr>
        </p:pic>
        <p:pic>
          <p:nvPicPr>
            <p:cNvPr id="462" name="Google Shape;462;p54"/>
            <p:cNvPicPr preferRelativeResize="0"/>
            <p:nvPr/>
          </p:nvPicPr>
          <p:blipFill rotWithShape="1">
            <a:blip r:embed="rId23">
              <a:alphaModFix/>
            </a:blip>
            <a:srcRect l="20206" r="29188" b="20178"/>
            <a:stretch/>
          </p:blipFill>
          <p:spPr>
            <a:xfrm>
              <a:off x="3320475" y="2978775"/>
              <a:ext cx="1264575" cy="1301600"/>
            </a:xfrm>
            <a:prstGeom prst="rect">
              <a:avLst/>
            </a:prstGeom>
            <a:noFill/>
            <a:ln>
              <a:noFill/>
            </a:ln>
          </p:spPr>
        </p:pic>
        <p:sp>
          <p:nvSpPr>
            <p:cNvPr id="463" name="Google Shape;463;p54"/>
            <p:cNvSpPr/>
            <p:nvPr/>
          </p:nvSpPr>
          <p:spPr>
            <a:xfrm>
              <a:off x="4548975" y="2974975"/>
              <a:ext cx="42000" cy="1309200"/>
            </a:xfrm>
            <a:prstGeom prst="rect">
              <a:avLst/>
            </a:prstGeom>
            <a:solidFill>
              <a:srgbClr val="2222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464" name="Google Shape;464;p54"/>
          <p:cNvGrpSpPr/>
          <p:nvPr/>
        </p:nvGrpSpPr>
        <p:grpSpPr>
          <a:xfrm>
            <a:off x="4677564" y="4019320"/>
            <a:ext cx="2130236" cy="1124181"/>
            <a:chOff x="3320464" y="4622100"/>
            <a:chExt cx="2517711" cy="1328662"/>
          </a:xfrm>
        </p:grpSpPr>
        <p:pic>
          <p:nvPicPr>
            <p:cNvPr id="465" name="Google Shape;465;p54"/>
            <p:cNvPicPr preferRelativeResize="0"/>
            <p:nvPr/>
          </p:nvPicPr>
          <p:blipFill rotWithShape="1">
            <a:blip r:embed="rId24">
              <a:alphaModFix/>
            </a:blip>
            <a:srcRect l="265" t="38840" r="58306" b="2346"/>
            <a:stretch/>
          </p:blipFill>
          <p:spPr>
            <a:xfrm>
              <a:off x="3320464" y="4625925"/>
              <a:ext cx="1384735" cy="1301550"/>
            </a:xfrm>
            <a:prstGeom prst="rect">
              <a:avLst/>
            </a:prstGeom>
            <a:noFill/>
            <a:ln>
              <a:noFill/>
            </a:ln>
          </p:spPr>
        </p:pic>
        <p:pic>
          <p:nvPicPr>
            <p:cNvPr id="466" name="Google Shape;466;p54"/>
            <p:cNvPicPr preferRelativeResize="0"/>
            <p:nvPr/>
          </p:nvPicPr>
          <p:blipFill rotWithShape="1">
            <a:blip r:embed="rId25">
              <a:alphaModFix/>
            </a:blip>
            <a:srcRect l="25777" t="25862" r="32246" b="8777"/>
            <a:stretch/>
          </p:blipFill>
          <p:spPr>
            <a:xfrm>
              <a:off x="4565450" y="4629750"/>
              <a:ext cx="1272725" cy="1321012"/>
            </a:xfrm>
            <a:prstGeom prst="rect">
              <a:avLst/>
            </a:prstGeom>
            <a:noFill/>
            <a:ln>
              <a:noFill/>
            </a:ln>
          </p:spPr>
        </p:pic>
        <p:sp>
          <p:nvSpPr>
            <p:cNvPr id="467" name="Google Shape;467;p54"/>
            <p:cNvSpPr/>
            <p:nvPr/>
          </p:nvSpPr>
          <p:spPr>
            <a:xfrm>
              <a:off x="4546875" y="4622100"/>
              <a:ext cx="42000" cy="1309200"/>
            </a:xfrm>
            <a:prstGeom prst="rect">
              <a:avLst/>
            </a:prstGeom>
            <a:solidFill>
              <a:srgbClr val="2222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68" name="Google Shape;468;p54"/>
          <p:cNvSpPr txBox="1"/>
          <p:nvPr/>
        </p:nvSpPr>
        <p:spPr>
          <a:xfrm>
            <a:off x="7053650" y="136450"/>
            <a:ext cx="18903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50" b="1">
                <a:solidFill>
                  <a:schemeClr val="lt1"/>
                </a:solidFill>
                <a:highlight>
                  <a:schemeClr val="dk1"/>
                </a:highlight>
                <a:latin typeface="Raleway"/>
                <a:ea typeface="Raleway"/>
                <a:cs typeface="Raleway"/>
                <a:sym typeface="Raleway"/>
              </a:rPr>
              <a:t>O C T O B E R   P H O T O    &amp;   V I D E O   S H O O T</a:t>
            </a:r>
            <a:endParaRPr sz="550" b="1">
              <a:solidFill>
                <a:schemeClr val="lt1"/>
              </a:solidFill>
              <a:highlight>
                <a:schemeClr val="dk1"/>
              </a:highlight>
              <a:latin typeface="Raleway"/>
              <a:ea typeface="Raleway"/>
              <a:cs typeface="Raleway"/>
              <a:sym typeface="Ralew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2"/>
        <p:cNvGrpSpPr/>
        <p:nvPr/>
      </p:nvGrpSpPr>
      <p:grpSpPr>
        <a:xfrm>
          <a:off x="0" y="0"/>
          <a:ext cx="0" cy="0"/>
          <a:chOff x="0" y="0"/>
          <a:chExt cx="0" cy="0"/>
        </a:xfrm>
      </p:grpSpPr>
      <p:pic>
        <p:nvPicPr>
          <p:cNvPr id="473" name="Google Shape;473;p55"/>
          <p:cNvPicPr preferRelativeResize="0"/>
          <p:nvPr/>
        </p:nvPicPr>
        <p:blipFill>
          <a:blip r:embed="rId3">
            <a:alphaModFix/>
          </a:blip>
          <a:stretch>
            <a:fillRect/>
          </a:stretch>
        </p:blipFill>
        <p:spPr>
          <a:xfrm>
            <a:off x="23" y="0"/>
            <a:ext cx="9143976" cy="5143500"/>
          </a:xfrm>
          <a:prstGeom prst="rect">
            <a:avLst/>
          </a:prstGeom>
          <a:noFill/>
          <a:ln>
            <a:noFill/>
          </a:ln>
        </p:spPr>
      </p:pic>
      <p:pic>
        <p:nvPicPr>
          <p:cNvPr id="474" name="Google Shape;474;p55"/>
          <p:cNvPicPr preferRelativeResize="0"/>
          <p:nvPr/>
        </p:nvPicPr>
        <p:blipFill>
          <a:blip r:embed="rId4">
            <a:alphaModFix/>
          </a:blip>
          <a:stretch>
            <a:fillRect/>
          </a:stretch>
        </p:blipFill>
        <p:spPr>
          <a:xfrm>
            <a:off x="25" y="399100"/>
            <a:ext cx="2359081" cy="753375"/>
          </a:xfrm>
          <a:prstGeom prst="rect">
            <a:avLst/>
          </a:prstGeom>
          <a:noFill/>
          <a:ln>
            <a:noFill/>
          </a:ln>
        </p:spPr>
      </p:pic>
      <p:pic>
        <p:nvPicPr>
          <p:cNvPr id="475" name="Google Shape;475;p55"/>
          <p:cNvPicPr preferRelativeResize="0"/>
          <p:nvPr/>
        </p:nvPicPr>
        <p:blipFill>
          <a:blip r:embed="rId5">
            <a:alphaModFix/>
          </a:blip>
          <a:stretch>
            <a:fillRect/>
          </a:stretch>
        </p:blipFill>
        <p:spPr>
          <a:xfrm>
            <a:off x="1459804" y="1096227"/>
            <a:ext cx="1157621" cy="144522"/>
          </a:xfrm>
          <a:prstGeom prst="rect">
            <a:avLst/>
          </a:prstGeom>
          <a:noFill/>
          <a:ln>
            <a:noFill/>
          </a:ln>
        </p:spPr>
      </p:pic>
      <p:pic>
        <p:nvPicPr>
          <p:cNvPr id="476" name="Google Shape;476;p55"/>
          <p:cNvPicPr preferRelativeResize="0"/>
          <p:nvPr/>
        </p:nvPicPr>
        <p:blipFill rotWithShape="1">
          <a:blip r:embed="rId6">
            <a:alphaModFix/>
          </a:blip>
          <a:srcRect l="34358" r="35022" b="41086"/>
          <a:stretch/>
        </p:blipFill>
        <p:spPr>
          <a:xfrm>
            <a:off x="25" y="1517550"/>
            <a:ext cx="2074189" cy="2108407"/>
          </a:xfrm>
          <a:prstGeom prst="rect">
            <a:avLst/>
          </a:prstGeom>
          <a:noFill/>
          <a:ln>
            <a:noFill/>
          </a:ln>
        </p:spPr>
      </p:pic>
      <p:pic>
        <p:nvPicPr>
          <p:cNvPr id="477" name="Google Shape;477;p55"/>
          <p:cNvPicPr preferRelativeResize="0"/>
          <p:nvPr/>
        </p:nvPicPr>
        <p:blipFill rotWithShape="1">
          <a:blip r:embed="rId6">
            <a:alphaModFix/>
          </a:blip>
          <a:srcRect r="69380" b="41086"/>
          <a:stretch/>
        </p:blipFill>
        <p:spPr>
          <a:xfrm>
            <a:off x="1307193" y="2730753"/>
            <a:ext cx="2074184" cy="2108399"/>
          </a:xfrm>
          <a:prstGeom prst="rect">
            <a:avLst/>
          </a:prstGeom>
          <a:noFill/>
          <a:ln w="9525" cap="flat" cmpd="sng">
            <a:solidFill>
              <a:schemeClr val="dk2"/>
            </a:solidFill>
            <a:prstDash val="solid"/>
            <a:round/>
            <a:headEnd type="none" w="sm" len="sm"/>
            <a:tailEnd type="none" w="sm" len="sm"/>
          </a:ln>
        </p:spPr>
      </p:pic>
      <p:sp>
        <p:nvSpPr>
          <p:cNvPr id="478" name="Google Shape;478;p55"/>
          <p:cNvSpPr txBox="1"/>
          <p:nvPr/>
        </p:nvSpPr>
        <p:spPr>
          <a:xfrm>
            <a:off x="7053650" y="136450"/>
            <a:ext cx="18903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50" b="1">
                <a:solidFill>
                  <a:schemeClr val="dk1"/>
                </a:solidFill>
                <a:latin typeface="Raleway"/>
                <a:ea typeface="Raleway"/>
                <a:cs typeface="Raleway"/>
                <a:sym typeface="Raleway"/>
              </a:rPr>
              <a:t>F R E E   T O   B E   M E M O R A B L E</a:t>
            </a:r>
            <a:endParaRPr sz="550" b="1">
              <a:solidFill>
                <a:schemeClr val="dk1"/>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56"/>
          <p:cNvPicPr preferRelativeResize="0"/>
          <p:nvPr/>
        </p:nvPicPr>
        <p:blipFill>
          <a:blip r:embed="rId3">
            <a:alphaModFix/>
          </a:blip>
          <a:stretch>
            <a:fillRect/>
          </a:stretch>
        </p:blipFill>
        <p:spPr>
          <a:xfrm>
            <a:off x="5980550" y="0"/>
            <a:ext cx="3164352" cy="5143500"/>
          </a:xfrm>
          <a:prstGeom prst="rect">
            <a:avLst/>
          </a:prstGeom>
          <a:noFill/>
          <a:ln>
            <a:noFill/>
          </a:ln>
        </p:spPr>
      </p:pic>
      <p:pic>
        <p:nvPicPr>
          <p:cNvPr id="484" name="Google Shape;484;p56"/>
          <p:cNvPicPr preferRelativeResize="0"/>
          <p:nvPr/>
        </p:nvPicPr>
        <p:blipFill rotWithShape="1">
          <a:blip r:embed="rId4">
            <a:alphaModFix/>
          </a:blip>
          <a:srcRect l="31714" t="465" r="31816" b="6494"/>
          <a:stretch/>
        </p:blipFill>
        <p:spPr>
          <a:xfrm>
            <a:off x="6121400" y="0"/>
            <a:ext cx="3022602" cy="5143499"/>
          </a:xfrm>
          <a:prstGeom prst="rect">
            <a:avLst/>
          </a:prstGeom>
          <a:noFill/>
          <a:ln>
            <a:noFill/>
          </a:ln>
        </p:spPr>
      </p:pic>
      <p:sp>
        <p:nvSpPr>
          <p:cNvPr id="485" name="Google Shape;485;p56"/>
          <p:cNvSpPr txBox="1"/>
          <p:nvPr/>
        </p:nvSpPr>
        <p:spPr>
          <a:xfrm>
            <a:off x="7537050" y="4686300"/>
            <a:ext cx="690600" cy="151800"/>
          </a:xfrm>
          <a:prstGeom prst="rect">
            <a:avLst/>
          </a:prstGeom>
          <a:noFill/>
          <a:ln>
            <a:noFill/>
          </a:ln>
        </p:spPr>
        <p:txBody>
          <a:bodyPr spcFirstLastPara="1" wrap="square" lIns="0" tIns="0" rIns="0" bIns="0" anchor="ctr" anchorCtr="0">
            <a:normAutofit lnSpcReduction="10000"/>
          </a:bodyPr>
          <a:lstStyle/>
          <a:p>
            <a:pPr marL="0" lvl="0" indent="0" algn="r" rtl="0">
              <a:spcBef>
                <a:spcPts val="0"/>
              </a:spcBef>
              <a:spcAft>
                <a:spcPts val="0"/>
              </a:spcAft>
              <a:buNone/>
            </a:pPr>
            <a:fld id="{00000000-1234-1234-1234-123412341234}" type="slidenum">
              <a:rPr lang="en" sz="1000">
                <a:solidFill>
                  <a:schemeClr val="lt1"/>
                </a:solidFill>
                <a:latin typeface="Lato Light"/>
                <a:ea typeface="Lato Light"/>
                <a:cs typeface="Lato Light"/>
                <a:sym typeface="Lato Light"/>
              </a:rPr>
              <a:t>23</a:t>
            </a:fld>
            <a:endParaRPr sz="1000">
              <a:solidFill>
                <a:schemeClr val="lt1"/>
              </a:solidFill>
              <a:latin typeface="Lato Light"/>
              <a:ea typeface="Lato Light"/>
              <a:cs typeface="Lato Light"/>
              <a:sym typeface="Lato Light"/>
            </a:endParaRPr>
          </a:p>
        </p:txBody>
      </p:sp>
      <p:pic>
        <p:nvPicPr>
          <p:cNvPr id="486" name="Google Shape;486;p56"/>
          <p:cNvPicPr preferRelativeResize="0"/>
          <p:nvPr/>
        </p:nvPicPr>
        <p:blipFill rotWithShape="1">
          <a:blip r:embed="rId5">
            <a:alphaModFix amt="60000"/>
          </a:blip>
          <a:srcRect r="73693"/>
          <a:stretch/>
        </p:blipFill>
        <p:spPr>
          <a:xfrm>
            <a:off x="305103" y="4678813"/>
            <a:ext cx="172131" cy="177850"/>
          </a:xfrm>
          <a:prstGeom prst="rect">
            <a:avLst/>
          </a:prstGeom>
          <a:noFill/>
          <a:ln>
            <a:noFill/>
          </a:ln>
        </p:spPr>
      </p:pic>
      <p:pic>
        <p:nvPicPr>
          <p:cNvPr id="487" name="Google Shape;487;p56"/>
          <p:cNvPicPr preferRelativeResize="0"/>
          <p:nvPr/>
        </p:nvPicPr>
        <p:blipFill rotWithShape="1">
          <a:blip r:embed="rId6">
            <a:alphaModFix amt="50000"/>
          </a:blip>
          <a:srcRect l="1976" t="36912" r="185" b="33447"/>
          <a:stretch/>
        </p:blipFill>
        <p:spPr>
          <a:xfrm>
            <a:off x="826762" y="4661770"/>
            <a:ext cx="1180539" cy="211925"/>
          </a:xfrm>
          <a:prstGeom prst="rect">
            <a:avLst/>
          </a:prstGeom>
          <a:noFill/>
          <a:ln>
            <a:noFill/>
          </a:ln>
        </p:spPr>
      </p:pic>
      <p:sp>
        <p:nvSpPr>
          <p:cNvPr id="488" name="Google Shape;488;p56"/>
          <p:cNvSpPr txBox="1"/>
          <p:nvPr/>
        </p:nvSpPr>
        <p:spPr>
          <a:xfrm>
            <a:off x="842100" y="916353"/>
            <a:ext cx="7309200" cy="2118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rgbClr val="000000"/>
              </a:buClr>
              <a:buSzPts val="1100"/>
              <a:buFont typeface="Arial"/>
              <a:buNone/>
            </a:pPr>
            <a:r>
              <a:rPr lang="en" sz="1200" b="1">
                <a:highlight>
                  <a:schemeClr val="lt2"/>
                </a:highlight>
                <a:latin typeface="Raleway"/>
                <a:ea typeface="Raleway"/>
                <a:cs typeface="Raleway"/>
                <a:sym typeface="Raleway"/>
              </a:rPr>
              <a:t>OUR AUDIENCE PERSONA</a:t>
            </a:r>
            <a:endParaRPr sz="1200" b="1">
              <a:highlight>
                <a:schemeClr val="lt2"/>
              </a:highlight>
              <a:latin typeface="Raleway"/>
              <a:ea typeface="Raleway"/>
              <a:cs typeface="Raleway"/>
              <a:sym typeface="Raleway"/>
            </a:endParaRPr>
          </a:p>
        </p:txBody>
      </p:sp>
      <p:sp>
        <p:nvSpPr>
          <p:cNvPr id="489" name="Google Shape;489;p56"/>
          <p:cNvSpPr txBox="1"/>
          <p:nvPr/>
        </p:nvSpPr>
        <p:spPr>
          <a:xfrm>
            <a:off x="740950" y="1054100"/>
            <a:ext cx="5077200" cy="352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solidFill>
                  <a:schemeClr val="dk1"/>
                </a:solidFill>
                <a:highlight>
                  <a:srgbClr val="FFA02F"/>
                </a:highlight>
                <a:latin typeface="Raleway"/>
                <a:ea typeface="Raleway"/>
                <a:cs typeface="Raleway"/>
                <a:sym typeface="Raleway"/>
              </a:rPr>
              <a:t>“The Seeker”</a:t>
            </a:r>
            <a:br>
              <a:rPr lang="en" sz="1500" b="1">
                <a:solidFill>
                  <a:schemeClr val="dk1"/>
                </a:solidFill>
                <a:latin typeface="Raleway"/>
                <a:ea typeface="Raleway"/>
                <a:cs typeface="Raleway"/>
                <a:sym typeface="Raleway"/>
              </a:rPr>
            </a:br>
            <a:endParaRPr sz="1100">
              <a:solidFill>
                <a:schemeClr val="dk1"/>
              </a:solidFill>
              <a:latin typeface="Raleway Medium"/>
              <a:ea typeface="Raleway Medium"/>
              <a:cs typeface="Raleway Medium"/>
              <a:sym typeface="Raleway Medium"/>
            </a:endParaRPr>
          </a:p>
          <a:p>
            <a:pPr marL="0" lvl="0" indent="0" algn="l" rtl="0">
              <a:lnSpc>
                <a:spcPct val="125000"/>
              </a:lnSpc>
              <a:spcBef>
                <a:spcPts val="0"/>
              </a:spcBef>
              <a:spcAft>
                <a:spcPts val="0"/>
              </a:spcAft>
              <a:buNone/>
            </a:pPr>
            <a:r>
              <a:rPr lang="en" sz="1050">
                <a:solidFill>
                  <a:schemeClr val="dk1"/>
                </a:solidFill>
                <a:highlight>
                  <a:schemeClr val="lt1"/>
                </a:highlight>
                <a:latin typeface="Raleway"/>
                <a:ea typeface="Raleway"/>
                <a:cs typeface="Raleway"/>
                <a:sym typeface="Raleway"/>
              </a:rPr>
              <a:t>A </a:t>
            </a:r>
            <a:r>
              <a:rPr lang="en" sz="1050" b="1">
                <a:solidFill>
                  <a:schemeClr val="dk1"/>
                </a:solidFill>
                <a:highlight>
                  <a:schemeClr val="lt1"/>
                </a:highlight>
                <a:latin typeface="Raleway"/>
                <a:ea typeface="Raleway"/>
                <a:cs typeface="Raleway"/>
                <a:sym typeface="Raleway"/>
              </a:rPr>
              <a:t>deep thinker </a:t>
            </a:r>
            <a:r>
              <a:rPr lang="en" sz="1050">
                <a:solidFill>
                  <a:schemeClr val="dk1"/>
                </a:solidFill>
                <a:highlight>
                  <a:schemeClr val="lt1"/>
                </a:highlight>
                <a:latin typeface="Raleway"/>
                <a:ea typeface="Raleway"/>
                <a:cs typeface="Raleway"/>
                <a:sym typeface="Raleway"/>
              </a:rPr>
              <a:t>who has wondered about their place in the world and is interested in meeting others from </a:t>
            </a:r>
            <a:r>
              <a:rPr lang="en" sz="1050" b="1">
                <a:solidFill>
                  <a:schemeClr val="dk1"/>
                </a:solidFill>
                <a:highlight>
                  <a:schemeClr val="lt1"/>
                </a:highlight>
                <a:latin typeface="Raleway"/>
                <a:ea typeface="Raleway"/>
                <a:cs typeface="Raleway"/>
                <a:sym typeface="Raleway"/>
              </a:rPr>
              <a:t>different walks of life</a:t>
            </a:r>
            <a:r>
              <a:rPr lang="en" sz="1050">
                <a:solidFill>
                  <a:schemeClr val="dk1"/>
                </a:solidFill>
                <a:highlight>
                  <a:schemeClr val="lt1"/>
                </a:highlight>
                <a:latin typeface="Raleway"/>
                <a:ea typeface="Raleway"/>
                <a:cs typeface="Raleway"/>
                <a:sym typeface="Raleway"/>
              </a:rPr>
              <a:t> to help further expand their worldview.</a:t>
            </a:r>
            <a:endParaRPr sz="1050">
              <a:solidFill>
                <a:schemeClr val="dk1"/>
              </a:solidFill>
              <a:highlight>
                <a:schemeClr val="lt1"/>
              </a:highlight>
              <a:latin typeface="Raleway"/>
              <a:ea typeface="Raleway"/>
              <a:cs typeface="Raleway"/>
              <a:sym typeface="Raleway"/>
            </a:endParaRPr>
          </a:p>
          <a:p>
            <a:pPr marL="0" lvl="0" indent="0" algn="l" rtl="0">
              <a:lnSpc>
                <a:spcPct val="125000"/>
              </a:lnSpc>
              <a:spcBef>
                <a:spcPts val="0"/>
              </a:spcBef>
              <a:spcAft>
                <a:spcPts val="0"/>
              </a:spcAft>
              <a:buNone/>
            </a:pPr>
            <a:br>
              <a:rPr lang="en" sz="850">
                <a:solidFill>
                  <a:schemeClr val="dk1"/>
                </a:solidFill>
                <a:highlight>
                  <a:schemeClr val="lt1"/>
                </a:highlight>
                <a:latin typeface="Raleway"/>
                <a:ea typeface="Raleway"/>
                <a:cs typeface="Raleway"/>
                <a:sym typeface="Raleway"/>
              </a:rPr>
            </a:br>
            <a:r>
              <a:rPr lang="en" sz="1050">
                <a:solidFill>
                  <a:schemeClr val="dk1"/>
                </a:solidFill>
                <a:highlight>
                  <a:schemeClr val="lt1"/>
                </a:highlight>
                <a:latin typeface="Raleway"/>
                <a:ea typeface="Raleway"/>
                <a:cs typeface="Raleway"/>
                <a:sym typeface="Raleway"/>
              </a:rPr>
              <a:t>The Seeker is </a:t>
            </a:r>
            <a:r>
              <a:rPr lang="en" sz="1050" b="1">
                <a:solidFill>
                  <a:schemeClr val="dk1"/>
                </a:solidFill>
                <a:highlight>
                  <a:schemeClr val="lt1"/>
                </a:highlight>
                <a:latin typeface="Raleway"/>
                <a:ea typeface="Raleway"/>
                <a:cs typeface="Raleway"/>
                <a:sym typeface="Raleway"/>
              </a:rPr>
              <a:t>curious and soulful, </a:t>
            </a:r>
            <a:r>
              <a:rPr lang="en" sz="1050">
                <a:solidFill>
                  <a:schemeClr val="dk1"/>
                </a:solidFill>
                <a:highlight>
                  <a:schemeClr val="lt1"/>
                </a:highlight>
                <a:latin typeface="Raleway"/>
                <a:ea typeface="Raleway"/>
                <a:cs typeface="Raleway"/>
                <a:sym typeface="Raleway"/>
              </a:rPr>
              <a:t>in search of travel that’s rich with </a:t>
            </a:r>
            <a:r>
              <a:rPr lang="en" sz="1050" b="1">
                <a:solidFill>
                  <a:schemeClr val="dk1"/>
                </a:solidFill>
                <a:highlight>
                  <a:schemeClr val="lt1"/>
                </a:highlight>
                <a:latin typeface="Raleway"/>
                <a:ea typeface="Raleway"/>
                <a:cs typeface="Raleway"/>
                <a:sym typeface="Raleway"/>
              </a:rPr>
              <a:t>authentic, meaningful </a:t>
            </a:r>
            <a:r>
              <a:rPr lang="en" sz="1050">
                <a:solidFill>
                  <a:schemeClr val="dk1"/>
                </a:solidFill>
                <a:highlight>
                  <a:schemeClr val="lt1"/>
                </a:highlight>
                <a:latin typeface="Raleway"/>
                <a:ea typeface="Raleway"/>
                <a:cs typeface="Raleway"/>
                <a:sym typeface="Raleway"/>
              </a:rPr>
              <a:t>experiences, preferring destinations that are </a:t>
            </a:r>
            <a:r>
              <a:rPr lang="en" sz="1050" b="1">
                <a:solidFill>
                  <a:schemeClr val="dk1"/>
                </a:solidFill>
                <a:highlight>
                  <a:schemeClr val="lt1"/>
                </a:highlight>
                <a:latin typeface="Raleway"/>
                <a:ea typeface="Raleway"/>
                <a:cs typeface="Raleway"/>
                <a:sym typeface="Raleway"/>
              </a:rPr>
              <a:t>unapologetically </a:t>
            </a:r>
            <a:r>
              <a:rPr lang="en" sz="1050">
                <a:solidFill>
                  <a:schemeClr val="dk1"/>
                </a:solidFill>
                <a:highlight>
                  <a:schemeClr val="lt1"/>
                </a:highlight>
                <a:latin typeface="Raleway"/>
                <a:ea typeface="Raleway"/>
                <a:cs typeface="Raleway"/>
                <a:sym typeface="Raleway"/>
              </a:rPr>
              <a:t>themselves and </a:t>
            </a:r>
            <a:r>
              <a:rPr lang="en" sz="1050" b="1">
                <a:solidFill>
                  <a:schemeClr val="dk1"/>
                </a:solidFill>
                <a:highlight>
                  <a:schemeClr val="lt1"/>
                </a:highlight>
                <a:latin typeface="Raleway"/>
                <a:ea typeface="Raleway"/>
                <a:cs typeface="Raleway"/>
                <a:sym typeface="Raleway"/>
              </a:rPr>
              <a:t>proud</a:t>
            </a:r>
            <a:r>
              <a:rPr lang="en" sz="1050">
                <a:solidFill>
                  <a:schemeClr val="dk1"/>
                </a:solidFill>
                <a:highlight>
                  <a:schemeClr val="lt1"/>
                </a:highlight>
                <a:latin typeface="Raleway"/>
                <a:ea typeface="Raleway"/>
                <a:cs typeface="Raleway"/>
                <a:sym typeface="Raleway"/>
              </a:rPr>
              <a:t> of who they are.</a:t>
            </a:r>
            <a:endParaRPr sz="1050">
              <a:solidFill>
                <a:schemeClr val="dk1"/>
              </a:solidFill>
              <a:highlight>
                <a:schemeClr val="lt1"/>
              </a:highlight>
              <a:latin typeface="Raleway"/>
              <a:ea typeface="Raleway"/>
              <a:cs typeface="Raleway"/>
              <a:sym typeface="Raleway"/>
            </a:endParaRPr>
          </a:p>
          <a:p>
            <a:pPr marL="0" lvl="0" indent="0" algn="l" rtl="0">
              <a:lnSpc>
                <a:spcPct val="125000"/>
              </a:lnSpc>
              <a:spcBef>
                <a:spcPts val="0"/>
              </a:spcBef>
              <a:spcAft>
                <a:spcPts val="0"/>
              </a:spcAft>
              <a:buNone/>
            </a:pPr>
            <a:br>
              <a:rPr lang="en" sz="850">
                <a:solidFill>
                  <a:schemeClr val="dk1"/>
                </a:solidFill>
                <a:highlight>
                  <a:schemeClr val="lt1"/>
                </a:highlight>
                <a:latin typeface="Raleway"/>
                <a:ea typeface="Raleway"/>
                <a:cs typeface="Raleway"/>
                <a:sym typeface="Raleway"/>
              </a:rPr>
            </a:br>
            <a:r>
              <a:rPr lang="en" sz="1050">
                <a:solidFill>
                  <a:schemeClr val="dk1"/>
                </a:solidFill>
                <a:highlight>
                  <a:schemeClr val="lt1"/>
                </a:highlight>
                <a:latin typeface="Raleway"/>
                <a:ea typeface="Raleway"/>
                <a:cs typeface="Raleway"/>
                <a:sym typeface="Raleway"/>
              </a:rPr>
              <a:t>Uninhibited throughout their visit, The Seeker remains open to take it all in: </a:t>
            </a:r>
            <a:r>
              <a:rPr lang="en" sz="1050" b="1" i="1">
                <a:solidFill>
                  <a:schemeClr val="dk1"/>
                </a:solidFill>
                <a:highlight>
                  <a:schemeClr val="lt1"/>
                </a:highlight>
                <a:latin typeface="Raleway"/>
                <a:ea typeface="Raleway"/>
                <a:cs typeface="Raleway"/>
                <a:sym typeface="Raleway"/>
              </a:rPr>
              <a:t>“What does this show me?” “What does this mean to me?” </a:t>
            </a:r>
            <a:br>
              <a:rPr lang="en" sz="1050" b="1" i="1">
                <a:solidFill>
                  <a:schemeClr val="dk1"/>
                </a:solidFill>
                <a:highlight>
                  <a:schemeClr val="lt1"/>
                </a:highlight>
                <a:latin typeface="Raleway"/>
                <a:ea typeface="Raleway"/>
                <a:cs typeface="Raleway"/>
                <a:sym typeface="Raleway"/>
              </a:rPr>
            </a:br>
            <a:r>
              <a:rPr lang="en" sz="1050" b="1" i="1">
                <a:solidFill>
                  <a:schemeClr val="dk1"/>
                </a:solidFill>
                <a:highlight>
                  <a:schemeClr val="lt1"/>
                </a:highlight>
                <a:latin typeface="Raleway"/>
                <a:ea typeface="Raleway"/>
                <a:cs typeface="Raleway"/>
                <a:sym typeface="Raleway"/>
              </a:rPr>
              <a:t>“How does this make me feel?”</a:t>
            </a:r>
            <a:endParaRPr sz="1050" b="1" i="1">
              <a:solidFill>
                <a:schemeClr val="dk1"/>
              </a:solidFill>
              <a:highlight>
                <a:schemeClr val="lt1"/>
              </a:highlight>
              <a:latin typeface="Raleway"/>
              <a:ea typeface="Raleway"/>
              <a:cs typeface="Raleway"/>
              <a:sym typeface="Raleway"/>
            </a:endParaRPr>
          </a:p>
          <a:p>
            <a:pPr marL="0" lvl="0" indent="0" algn="l" rtl="0">
              <a:lnSpc>
                <a:spcPct val="125000"/>
              </a:lnSpc>
              <a:spcBef>
                <a:spcPts val="0"/>
              </a:spcBef>
              <a:spcAft>
                <a:spcPts val="0"/>
              </a:spcAft>
              <a:buNone/>
            </a:pPr>
            <a:br>
              <a:rPr lang="en" sz="850">
                <a:solidFill>
                  <a:schemeClr val="dk1"/>
                </a:solidFill>
                <a:highlight>
                  <a:schemeClr val="lt1"/>
                </a:highlight>
                <a:latin typeface="Raleway"/>
                <a:ea typeface="Raleway"/>
                <a:cs typeface="Raleway"/>
                <a:sym typeface="Raleway"/>
              </a:rPr>
            </a:br>
            <a:r>
              <a:rPr lang="en" sz="1050">
                <a:solidFill>
                  <a:schemeClr val="dk1"/>
                </a:solidFill>
                <a:highlight>
                  <a:schemeClr val="lt1"/>
                </a:highlight>
                <a:latin typeface="Raleway"/>
                <a:ea typeface="Raleway"/>
                <a:cs typeface="Raleway"/>
                <a:sym typeface="Raleway"/>
              </a:rPr>
              <a:t>A </a:t>
            </a:r>
            <a:r>
              <a:rPr lang="en" sz="1050" b="1">
                <a:solidFill>
                  <a:schemeClr val="dk1"/>
                </a:solidFill>
                <a:highlight>
                  <a:schemeClr val="lt1"/>
                </a:highlight>
                <a:latin typeface="Raleway"/>
                <a:ea typeface="Raleway"/>
                <a:cs typeface="Raleway"/>
                <a:sym typeface="Raleway"/>
              </a:rPr>
              <a:t>respectful traveler, uninterested in flash or facade,</a:t>
            </a:r>
            <a:r>
              <a:rPr lang="en" sz="1050">
                <a:solidFill>
                  <a:schemeClr val="dk1"/>
                </a:solidFill>
                <a:highlight>
                  <a:schemeClr val="lt1"/>
                </a:highlight>
                <a:latin typeface="Raleway"/>
                <a:ea typeface="Raleway"/>
                <a:cs typeface="Raleway"/>
                <a:sym typeface="Raleway"/>
              </a:rPr>
              <a:t> The Seeker is eager to meet the memories a destination holds and be inspired to make their own.</a:t>
            </a:r>
            <a:endParaRPr sz="1050">
              <a:solidFill>
                <a:schemeClr val="dk1"/>
              </a:solidFill>
              <a:highlight>
                <a:schemeClr val="lt1"/>
              </a:highlight>
              <a:latin typeface="Raleway"/>
              <a:ea typeface="Raleway"/>
              <a:cs typeface="Raleway"/>
              <a:sym typeface="Raleway"/>
            </a:endParaRPr>
          </a:p>
          <a:p>
            <a:pPr marL="0" lvl="0" indent="0" algn="l" rtl="0">
              <a:lnSpc>
                <a:spcPct val="125000"/>
              </a:lnSpc>
              <a:spcBef>
                <a:spcPts val="0"/>
              </a:spcBef>
              <a:spcAft>
                <a:spcPts val="0"/>
              </a:spcAft>
              <a:buNone/>
            </a:pPr>
            <a:endParaRPr sz="1100" b="1" i="1">
              <a:solidFill>
                <a:schemeClr val="dk1"/>
              </a:solidFill>
              <a:highlight>
                <a:schemeClr val="lt1"/>
              </a:highlight>
              <a:latin typeface="Raleway"/>
              <a:ea typeface="Raleway"/>
              <a:cs typeface="Raleway"/>
              <a:sym typeface="Raleway"/>
            </a:endParaRPr>
          </a:p>
        </p:txBody>
      </p:sp>
      <p:pic>
        <p:nvPicPr>
          <p:cNvPr id="490" name="Google Shape;490;p56"/>
          <p:cNvPicPr preferRelativeResize="0"/>
          <p:nvPr/>
        </p:nvPicPr>
        <p:blipFill rotWithShape="1">
          <a:blip r:embed="rId7">
            <a:alphaModFix/>
          </a:blip>
          <a:srcRect l="33467" t="52100" r="55748" b="28188"/>
          <a:stretch/>
        </p:blipFill>
        <p:spPr>
          <a:xfrm>
            <a:off x="8151300" y="2903099"/>
            <a:ext cx="971889" cy="970551"/>
          </a:xfrm>
          <a:prstGeom prst="rect">
            <a:avLst/>
          </a:prstGeom>
          <a:noFill/>
          <a:ln>
            <a:noFill/>
          </a:ln>
        </p:spPr>
      </p:pic>
      <p:pic>
        <p:nvPicPr>
          <p:cNvPr id="491" name="Google Shape;491;p56"/>
          <p:cNvPicPr preferRelativeResize="0"/>
          <p:nvPr/>
        </p:nvPicPr>
        <p:blipFill>
          <a:blip r:embed="rId8">
            <a:alphaModFix/>
          </a:blip>
          <a:stretch>
            <a:fillRect/>
          </a:stretch>
        </p:blipFill>
        <p:spPr>
          <a:xfrm>
            <a:off x="2758862" y="381000"/>
            <a:ext cx="1041388" cy="817151"/>
          </a:xfrm>
          <a:prstGeom prst="rect">
            <a:avLst/>
          </a:prstGeom>
          <a:noFill/>
          <a:ln>
            <a:noFill/>
          </a:ln>
        </p:spPr>
      </p:pic>
      <p:sp>
        <p:nvSpPr>
          <p:cNvPr id="492" name="Google Shape;492;p56"/>
          <p:cNvSpPr txBox="1"/>
          <p:nvPr/>
        </p:nvSpPr>
        <p:spPr>
          <a:xfrm>
            <a:off x="240325" y="298225"/>
            <a:ext cx="7309200" cy="12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550" b="1">
                <a:latin typeface="Raleway"/>
                <a:ea typeface="Raleway"/>
                <a:cs typeface="Raleway"/>
                <a:sym typeface="Raleway"/>
              </a:rPr>
              <a:t>F R E E  T O  B E</a:t>
            </a:r>
            <a:r>
              <a:rPr lang="en" sz="550" b="1">
                <a:solidFill>
                  <a:srgbClr val="000000"/>
                </a:solidFill>
                <a:latin typeface="Raleway"/>
                <a:ea typeface="Raleway"/>
                <a:cs typeface="Raleway"/>
                <a:sym typeface="Raleway"/>
              </a:rPr>
              <a:t>   |   </a:t>
            </a:r>
            <a:r>
              <a:rPr lang="en" sz="550" b="1">
                <a:latin typeface="Raleway"/>
                <a:ea typeface="Raleway"/>
                <a:cs typeface="Raleway"/>
                <a:sym typeface="Raleway"/>
              </a:rPr>
              <a:t>A U D I E N C E   O V E R V I E W</a:t>
            </a:r>
            <a:endParaRPr sz="550" b="1">
              <a:solidFill>
                <a:srgbClr val="000000"/>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96"/>
        <p:cNvGrpSpPr/>
        <p:nvPr/>
      </p:nvGrpSpPr>
      <p:grpSpPr>
        <a:xfrm>
          <a:off x="0" y="0"/>
          <a:ext cx="0" cy="0"/>
          <a:chOff x="0" y="0"/>
          <a:chExt cx="0" cy="0"/>
        </a:xfrm>
      </p:grpSpPr>
      <p:sp>
        <p:nvSpPr>
          <p:cNvPr id="497" name="Google Shape;497;p57"/>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chemeClr val="lt1"/>
                </a:solidFill>
                <a:latin typeface="Raleway"/>
                <a:ea typeface="Raleway"/>
                <a:cs typeface="Raleway"/>
                <a:sym typeface="Raleway"/>
              </a:rPr>
              <a:t>|    </a:t>
            </a:r>
            <a:fld id="{00000000-1234-1234-1234-123412341234}" type="slidenum">
              <a:rPr lang="en" sz="700">
                <a:solidFill>
                  <a:schemeClr val="lt1"/>
                </a:solidFill>
                <a:latin typeface="Raleway"/>
                <a:ea typeface="Raleway"/>
                <a:cs typeface="Raleway"/>
                <a:sym typeface="Raleway"/>
              </a:rPr>
              <a:t>24</a:t>
            </a:fld>
            <a:r>
              <a:rPr lang="en" sz="700">
                <a:solidFill>
                  <a:schemeClr val="lt1"/>
                </a:solidFill>
                <a:latin typeface="Raleway"/>
                <a:ea typeface="Raleway"/>
                <a:cs typeface="Raleway"/>
                <a:sym typeface="Raleway"/>
              </a:rPr>
              <a:t> </a:t>
            </a:r>
            <a:endParaRPr sz="700">
              <a:solidFill>
                <a:schemeClr val="lt1"/>
              </a:solidFill>
              <a:latin typeface="Raleway"/>
              <a:ea typeface="Raleway"/>
              <a:cs typeface="Raleway"/>
              <a:sym typeface="Raleway"/>
            </a:endParaRPr>
          </a:p>
        </p:txBody>
      </p:sp>
      <p:pic>
        <p:nvPicPr>
          <p:cNvPr id="498" name="Google Shape;498;p57"/>
          <p:cNvPicPr preferRelativeResize="0"/>
          <p:nvPr/>
        </p:nvPicPr>
        <p:blipFill rotWithShape="1">
          <a:blip r:embed="rId3">
            <a:alphaModFix/>
          </a:blip>
          <a:srcRect l="18997" t="16612" r="-14463" b="7220"/>
          <a:stretch/>
        </p:blipFill>
        <p:spPr>
          <a:xfrm>
            <a:off x="0" y="0"/>
            <a:ext cx="7632799" cy="4059551"/>
          </a:xfrm>
          <a:prstGeom prst="rect">
            <a:avLst/>
          </a:prstGeom>
          <a:noFill/>
          <a:ln>
            <a:noFill/>
          </a:ln>
        </p:spPr>
      </p:pic>
      <p:pic>
        <p:nvPicPr>
          <p:cNvPr id="499" name="Google Shape;499;p57"/>
          <p:cNvPicPr preferRelativeResize="0"/>
          <p:nvPr/>
        </p:nvPicPr>
        <p:blipFill>
          <a:blip r:embed="rId4">
            <a:alphaModFix/>
          </a:blip>
          <a:stretch>
            <a:fillRect/>
          </a:stretch>
        </p:blipFill>
        <p:spPr>
          <a:xfrm>
            <a:off x="6108800" y="868100"/>
            <a:ext cx="2137725" cy="4275401"/>
          </a:xfrm>
          <a:prstGeom prst="rect">
            <a:avLst/>
          </a:prstGeom>
          <a:noFill/>
          <a:ln w="9525" cap="flat" cmpd="sng">
            <a:solidFill>
              <a:schemeClr val="dk2"/>
            </a:solidFill>
            <a:prstDash val="solid"/>
            <a:round/>
            <a:headEnd type="none" w="sm" len="sm"/>
            <a:tailEnd type="none" w="sm" len="sm"/>
          </a:ln>
        </p:spPr>
      </p:pic>
      <p:sp>
        <p:nvSpPr>
          <p:cNvPr id="500" name="Google Shape;500;p57"/>
          <p:cNvSpPr txBox="1"/>
          <p:nvPr/>
        </p:nvSpPr>
        <p:spPr>
          <a:xfrm>
            <a:off x="7053650" y="136450"/>
            <a:ext cx="18903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50" b="1">
                <a:solidFill>
                  <a:schemeClr val="lt1"/>
                </a:solidFill>
                <a:highlight>
                  <a:schemeClr val="dk1"/>
                </a:highlight>
                <a:latin typeface="Raleway"/>
                <a:ea typeface="Raleway"/>
                <a:cs typeface="Raleway"/>
                <a:sym typeface="Raleway"/>
              </a:rPr>
              <a:t>F R E E   T O   B E ‘ S   L A T E S T </a:t>
            </a:r>
            <a:endParaRPr sz="550" b="1">
              <a:solidFill>
                <a:schemeClr val="lt1"/>
              </a:solidFill>
              <a:highlight>
                <a:schemeClr val="dk1"/>
              </a:highlight>
              <a:latin typeface="Raleway"/>
              <a:ea typeface="Raleway"/>
              <a:cs typeface="Raleway"/>
              <a:sym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4"/>
        <p:cNvGrpSpPr/>
        <p:nvPr/>
      </p:nvGrpSpPr>
      <p:grpSpPr>
        <a:xfrm>
          <a:off x="0" y="0"/>
          <a:ext cx="0" cy="0"/>
          <a:chOff x="0" y="0"/>
          <a:chExt cx="0" cy="0"/>
        </a:xfrm>
      </p:grpSpPr>
      <p:pic>
        <p:nvPicPr>
          <p:cNvPr id="505" name="Google Shape;505;p58"/>
          <p:cNvPicPr preferRelativeResize="0"/>
          <p:nvPr/>
        </p:nvPicPr>
        <p:blipFill rotWithShape="1">
          <a:blip r:embed="rId3">
            <a:alphaModFix/>
          </a:blip>
          <a:srcRect l="13309" t="7990" r="13317" b="7990"/>
          <a:stretch/>
        </p:blipFill>
        <p:spPr>
          <a:xfrm>
            <a:off x="3153375" y="0"/>
            <a:ext cx="5990626" cy="4573325"/>
          </a:xfrm>
          <a:prstGeom prst="rect">
            <a:avLst/>
          </a:prstGeom>
          <a:noFill/>
          <a:ln>
            <a:noFill/>
          </a:ln>
        </p:spPr>
      </p:pic>
      <p:sp>
        <p:nvSpPr>
          <p:cNvPr id="506" name="Google Shape;506;p58"/>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chemeClr val="lt1"/>
                </a:solidFill>
                <a:latin typeface="Raleway"/>
                <a:ea typeface="Raleway"/>
                <a:cs typeface="Raleway"/>
                <a:sym typeface="Raleway"/>
              </a:rPr>
              <a:t>|    </a:t>
            </a:r>
            <a:fld id="{00000000-1234-1234-1234-123412341234}" type="slidenum">
              <a:rPr lang="en" sz="700">
                <a:solidFill>
                  <a:schemeClr val="lt1"/>
                </a:solidFill>
                <a:latin typeface="Raleway"/>
                <a:ea typeface="Raleway"/>
                <a:cs typeface="Raleway"/>
                <a:sym typeface="Raleway"/>
              </a:rPr>
              <a:t>25</a:t>
            </a:fld>
            <a:r>
              <a:rPr lang="en" sz="700">
                <a:solidFill>
                  <a:schemeClr val="lt1"/>
                </a:solidFill>
                <a:latin typeface="Raleway"/>
                <a:ea typeface="Raleway"/>
                <a:cs typeface="Raleway"/>
                <a:sym typeface="Raleway"/>
              </a:rPr>
              <a:t> </a:t>
            </a:r>
            <a:endParaRPr sz="700">
              <a:solidFill>
                <a:schemeClr val="lt1"/>
              </a:solidFill>
              <a:latin typeface="Raleway"/>
              <a:ea typeface="Raleway"/>
              <a:cs typeface="Raleway"/>
              <a:sym typeface="Raleway"/>
            </a:endParaRPr>
          </a:p>
        </p:txBody>
      </p:sp>
      <p:pic>
        <p:nvPicPr>
          <p:cNvPr id="507" name="Google Shape;507;p58"/>
          <p:cNvPicPr preferRelativeResize="0"/>
          <p:nvPr/>
        </p:nvPicPr>
        <p:blipFill rotWithShape="1">
          <a:blip r:embed="rId4">
            <a:alphaModFix/>
          </a:blip>
          <a:srcRect l="6997" t="2104" r="9299" b="48839"/>
          <a:stretch/>
        </p:blipFill>
        <p:spPr>
          <a:xfrm>
            <a:off x="1977126" y="2775351"/>
            <a:ext cx="3713242" cy="2368149"/>
          </a:xfrm>
          <a:prstGeom prst="rect">
            <a:avLst/>
          </a:prstGeom>
          <a:noFill/>
          <a:ln w="9525" cap="flat" cmpd="sng">
            <a:solidFill>
              <a:schemeClr val="dk1"/>
            </a:solidFill>
            <a:prstDash val="solid"/>
            <a:round/>
            <a:headEnd type="none" w="sm" len="sm"/>
            <a:tailEnd type="none" w="sm" len="sm"/>
          </a:ln>
        </p:spPr>
      </p:pic>
      <p:grpSp>
        <p:nvGrpSpPr>
          <p:cNvPr id="508" name="Google Shape;508;p58"/>
          <p:cNvGrpSpPr/>
          <p:nvPr/>
        </p:nvGrpSpPr>
        <p:grpSpPr>
          <a:xfrm>
            <a:off x="545378" y="444998"/>
            <a:ext cx="1911266" cy="3734411"/>
            <a:chOff x="546675" y="592450"/>
            <a:chExt cx="2114700" cy="4131900"/>
          </a:xfrm>
        </p:grpSpPr>
        <p:sp>
          <p:nvSpPr>
            <p:cNvPr id="509" name="Google Shape;509;p58"/>
            <p:cNvSpPr/>
            <p:nvPr/>
          </p:nvSpPr>
          <p:spPr>
            <a:xfrm>
              <a:off x="546675" y="592450"/>
              <a:ext cx="2114700" cy="4131900"/>
            </a:xfrm>
            <a:prstGeom prst="roundRect">
              <a:avLst>
                <a:gd name="adj" fmla="val 1272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10" name="Google Shape;510;p58"/>
            <p:cNvPicPr preferRelativeResize="0"/>
            <p:nvPr/>
          </p:nvPicPr>
          <p:blipFill rotWithShape="1">
            <a:blip r:embed="rId5">
              <a:alphaModFix/>
            </a:blip>
            <a:srcRect t="5170" b="11965"/>
            <a:stretch/>
          </p:blipFill>
          <p:spPr>
            <a:xfrm>
              <a:off x="614906" y="884007"/>
              <a:ext cx="1978015" cy="3548564"/>
            </a:xfrm>
            <a:prstGeom prst="rect">
              <a:avLst/>
            </a:prstGeom>
            <a:noFill/>
            <a:ln>
              <a:noFill/>
            </a:ln>
          </p:spPr>
        </p:pic>
      </p:grpSp>
      <p:sp>
        <p:nvSpPr>
          <p:cNvPr id="511" name="Google Shape;511;p58"/>
          <p:cNvSpPr txBox="1"/>
          <p:nvPr/>
        </p:nvSpPr>
        <p:spPr>
          <a:xfrm>
            <a:off x="7053650" y="136450"/>
            <a:ext cx="18903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50" b="1">
                <a:solidFill>
                  <a:schemeClr val="dk1"/>
                </a:solidFill>
                <a:latin typeface="Raleway"/>
                <a:ea typeface="Raleway"/>
                <a:cs typeface="Raleway"/>
                <a:sym typeface="Raleway"/>
              </a:rPr>
              <a:t>F R E E   T O   B E ‘ S   L A T E S T </a:t>
            </a:r>
            <a:endParaRPr sz="550" b="1">
              <a:solidFill>
                <a:schemeClr val="dk1"/>
              </a:solidFill>
              <a:latin typeface="Raleway"/>
              <a:ea typeface="Raleway"/>
              <a:cs typeface="Raleway"/>
              <a:sym typeface="Ralew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5"/>
        <p:cNvGrpSpPr/>
        <p:nvPr/>
      </p:nvGrpSpPr>
      <p:grpSpPr>
        <a:xfrm>
          <a:off x="0" y="0"/>
          <a:ext cx="0" cy="0"/>
          <a:chOff x="0" y="0"/>
          <a:chExt cx="0" cy="0"/>
        </a:xfrm>
      </p:grpSpPr>
      <p:sp>
        <p:nvSpPr>
          <p:cNvPr id="516" name="Google Shape;516;p59"/>
          <p:cNvSpPr txBox="1"/>
          <p:nvPr/>
        </p:nvSpPr>
        <p:spPr>
          <a:xfrm>
            <a:off x="8667011" y="4749900"/>
            <a:ext cx="644100" cy="3936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700">
                <a:solidFill>
                  <a:schemeClr val="lt1"/>
                </a:solidFill>
                <a:latin typeface="Raleway"/>
                <a:ea typeface="Raleway"/>
                <a:cs typeface="Raleway"/>
                <a:sym typeface="Raleway"/>
              </a:rPr>
              <a:t>|    </a:t>
            </a:r>
            <a:fld id="{00000000-1234-1234-1234-123412341234}" type="slidenum">
              <a:rPr lang="en" sz="700">
                <a:solidFill>
                  <a:schemeClr val="lt1"/>
                </a:solidFill>
                <a:latin typeface="Raleway"/>
                <a:ea typeface="Raleway"/>
                <a:cs typeface="Raleway"/>
                <a:sym typeface="Raleway"/>
              </a:rPr>
              <a:t>26</a:t>
            </a:fld>
            <a:r>
              <a:rPr lang="en" sz="700">
                <a:solidFill>
                  <a:schemeClr val="lt1"/>
                </a:solidFill>
                <a:latin typeface="Raleway"/>
                <a:ea typeface="Raleway"/>
                <a:cs typeface="Raleway"/>
                <a:sym typeface="Raleway"/>
              </a:rPr>
              <a:t> </a:t>
            </a:r>
            <a:endParaRPr sz="700">
              <a:solidFill>
                <a:schemeClr val="lt1"/>
              </a:solidFill>
              <a:latin typeface="Raleway"/>
              <a:ea typeface="Raleway"/>
              <a:cs typeface="Raleway"/>
              <a:sym typeface="Raleway"/>
            </a:endParaRPr>
          </a:p>
        </p:txBody>
      </p:sp>
      <p:pic>
        <p:nvPicPr>
          <p:cNvPr id="517" name="Google Shape;517;p59"/>
          <p:cNvPicPr preferRelativeResize="0"/>
          <p:nvPr/>
        </p:nvPicPr>
        <p:blipFill rotWithShape="1">
          <a:blip r:embed="rId3">
            <a:alphaModFix/>
          </a:blip>
          <a:srcRect l="68387" t="86464" r="1562" b="2601"/>
          <a:stretch/>
        </p:blipFill>
        <p:spPr>
          <a:xfrm>
            <a:off x="5339850" y="470625"/>
            <a:ext cx="2565399" cy="266700"/>
          </a:xfrm>
          <a:prstGeom prst="rect">
            <a:avLst/>
          </a:prstGeom>
          <a:noFill/>
          <a:ln>
            <a:noFill/>
          </a:ln>
        </p:spPr>
      </p:pic>
      <p:pic>
        <p:nvPicPr>
          <p:cNvPr id="518" name="Google Shape;518;p59"/>
          <p:cNvPicPr preferRelativeResize="0"/>
          <p:nvPr/>
        </p:nvPicPr>
        <p:blipFill>
          <a:blip r:embed="rId3">
            <a:alphaModFix/>
          </a:blip>
          <a:stretch>
            <a:fillRect/>
          </a:stretch>
        </p:blipFill>
        <p:spPr>
          <a:xfrm>
            <a:off x="1081900" y="2742831"/>
            <a:ext cx="6980201" cy="1994319"/>
          </a:xfrm>
          <a:prstGeom prst="rect">
            <a:avLst/>
          </a:prstGeom>
          <a:noFill/>
          <a:ln w="9525" cap="flat" cmpd="sng">
            <a:solidFill>
              <a:schemeClr val="dk2"/>
            </a:solidFill>
            <a:prstDash val="solid"/>
            <a:round/>
            <a:headEnd type="none" w="sm" len="sm"/>
            <a:tailEnd type="none" w="sm" len="sm"/>
          </a:ln>
        </p:spPr>
      </p:pic>
      <p:pic>
        <p:nvPicPr>
          <p:cNvPr id="519" name="Google Shape;519;p59"/>
          <p:cNvPicPr preferRelativeResize="0"/>
          <p:nvPr/>
        </p:nvPicPr>
        <p:blipFill rotWithShape="1">
          <a:blip r:embed="rId4">
            <a:alphaModFix/>
          </a:blip>
          <a:srcRect/>
          <a:stretch/>
        </p:blipFill>
        <p:spPr>
          <a:xfrm>
            <a:off x="1081900" y="406350"/>
            <a:ext cx="6980201" cy="1994319"/>
          </a:xfrm>
          <a:prstGeom prst="rect">
            <a:avLst/>
          </a:prstGeom>
          <a:noFill/>
          <a:ln w="9525" cap="flat" cmpd="sng">
            <a:solidFill>
              <a:schemeClr val="dk2"/>
            </a:solidFill>
            <a:prstDash val="solid"/>
            <a:round/>
            <a:headEnd type="none" w="sm" len="sm"/>
            <a:tailEnd type="none" w="sm" len="sm"/>
          </a:ln>
        </p:spPr>
      </p:pic>
      <p:sp>
        <p:nvSpPr>
          <p:cNvPr id="520" name="Google Shape;520;p59"/>
          <p:cNvSpPr txBox="1"/>
          <p:nvPr/>
        </p:nvSpPr>
        <p:spPr>
          <a:xfrm>
            <a:off x="7053650" y="136450"/>
            <a:ext cx="1890300" cy="12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550" b="1">
                <a:solidFill>
                  <a:schemeClr val="lt1"/>
                </a:solidFill>
                <a:highlight>
                  <a:schemeClr val="dk1"/>
                </a:highlight>
                <a:latin typeface="Raleway"/>
                <a:ea typeface="Raleway"/>
                <a:cs typeface="Raleway"/>
                <a:sym typeface="Raleway"/>
              </a:rPr>
              <a:t>F R E E   T O   B E ‘ S   L A T E S T </a:t>
            </a:r>
            <a:endParaRPr sz="550" b="1">
              <a:solidFill>
                <a:schemeClr val="lt1"/>
              </a:solidFill>
              <a:highlight>
                <a:schemeClr val="dk1"/>
              </a:highlight>
              <a:latin typeface="Raleway"/>
              <a:ea typeface="Raleway"/>
              <a:cs typeface="Raleway"/>
              <a:sym typeface="Raleway"/>
            </a:endParaRPr>
          </a:p>
        </p:txBody>
      </p:sp>
      <p:pic>
        <p:nvPicPr>
          <p:cNvPr id="521" name="Google Shape;521;p59"/>
          <p:cNvPicPr preferRelativeResize="0"/>
          <p:nvPr/>
        </p:nvPicPr>
        <p:blipFill rotWithShape="1">
          <a:blip r:embed="rId3">
            <a:alphaModFix/>
          </a:blip>
          <a:srcRect l="67529" t="86626" r="1733" b="1558"/>
          <a:stretch/>
        </p:blipFill>
        <p:spPr>
          <a:xfrm>
            <a:off x="5339850" y="569450"/>
            <a:ext cx="2428426" cy="266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60"/>
          <p:cNvPicPr preferRelativeResize="0"/>
          <p:nvPr/>
        </p:nvPicPr>
        <p:blipFill rotWithShape="1">
          <a:blip r:embed="rId3">
            <a:alphaModFix/>
          </a:blip>
          <a:srcRect l="23171" t="20641" r="23166" b="20635"/>
          <a:stretch/>
        </p:blipFill>
        <p:spPr>
          <a:xfrm>
            <a:off x="0" y="0"/>
            <a:ext cx="9144000" cy="5211700"/>
          </a:xfrm>
          <a:prstGeom prst="rect">
            <a:avLst/>
          </a:prstGeom>
          <a:noFill/>
          <a:ln>
            <a:noFill/>
          </a:ln>
        </p:spPr>
      </p:pic>
      <p:sp>
        <p:nvSpPr>
          <p:cNvPr id="527" name="Google Shape;527;p60"/>
          <p:cNvSpPr txBox="1"/>
          <p:nvPr/>
        </p:nvSpPr>
        <p:spPr>
          <a:xfrm>
            <a:off x="-125" y="2386575"/>
            <a:ext cx="9144000" cy="389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900" b="1">
                <a:solidFill>
                  <a:srgbClr val="FFFFFF"/>
                </a:solidFill>
                <a:latin typeface="Raleway"/>
                <a:ea typeface="Raleway"/>
                <a:cs typeface="Raleway"/>
                <a:sym typeface="Raleway"/>
              </a:rPr>
              <a:t>Media</a:t>
            </a:r>
            <a:endParaRPr sz="4000" b="1">
              <a:solidFill>
                <a:srgbClr val="FFFFFF"/>
              </a:solidFill>
              <a:latin typeface="Raleway"/>
              <a:ea typeface="Raleway"/>
              <a:cs typeface="Raleway"/>
              <a:sym typeface="Raleway"/>
            </a:endParaRPr>
          </a:p>
        </p:txBody>
      </p:sp>
      <p:pic>
        <p:nvPicPr>
          <p:cNvPr id="528" name="Google Shape;528;p60"/>
          <p:cNvPicPr preferRelativeResize="0"/>
          <p:nvPr/>
        </p:nvPicPr>
        <p:blipFill rotWithShape="1">
          <a:blip r:embed="rId4">
            <a:alphaModFix/>
          </a:blip>
          <a:srcRect l="31875" t="9"/>
          <a:stretch/>
        </p:blipFill>
        <p:spPr>
          <a:xfrm rot="5400000">
            <a:off x="1457372" y="-1084849"/>
            <a:ext cx="6229274" cy="156250"/>
          </a:xfrm>
          <a:prstGeom prst="rect">
            <a:avLst/>
          </a:prstGeom>
          <a:noFill/>
          <a:ln>
            <a:noFill/>
          </a:ln>
        </p:spPr>
      </p:pic>
      <p:pic>
        <p:nvPicPr>
          <p:cNvPr id="529" name="Google Shape;529;p60"/>
          <p:cNvPicPr preferRelativeResize="0"/>
          <p:nvPr/>
        </p:nvPicPr>
        <p:blipFill>
          <a:blip r:embed="rId5">
            <a:alphaModFix/>
          </a:blip>
          <a:stretch>
            <a:fillRect/>
          </a:stretch>
        </p:blipFill>
        <p:spPr>
          <a:xfrm>
            <a:off x="5949025" y="1599150"/>
            <a:ext cx="936725" cy="83379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1"/>
          <p:cNvSpPr txBox="1"/>
          <p:nvPr/>
        </p:nvSpPr>
        <p:spPr>
          <a:xfrm>
            <a:off x="311700" y="401300"/>
            <a:ext cx="7705800" cy="39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2000">
                <a:solidFill>
                  <a:srgbClr val="222222"/>
                </a:solidFill>
                <a:latin typeface="Raleway ExtraBold"/>
                <a:ea typeface="Raleway ExtraBold"/>
                <a:cs typeface="Raleway ExtraBold"/>
                <a:sym typeface="Raleway ExtraBold"/>
              </a:rPr>
              <a:t>2024 Eureka Springs Agency Plan Investment Breakout </a:t>
            </a:r>
            <a:endParaRPr sz="2000">
              <a:solidFill>
                <a:srgbClr val="595959"/>
              </a:solidFill>
              <a:latin typeface="Raleway ExtraBold"/>
              <a:ea typeface="Raleway ExtraBold"/>
              <a:cs typeface="Raleway ExtraBold"/>
              <a:sym typeface="Raleway ExtraBold"/>
            </a:endParaRPr>
          </a:p>
        </p:txBody>
      </p:sp>
      <p:sp>
        <p:nvSpPr>
          <p:cNvPr id="535" name="Google Shape;535;p61"/>
          <p:cNvSpPr txBox="1"/>
          <p:nvPr/>
        </p:nvSpPr>
        <p:spPr>
          <a:xfrm>
            <a:off x="308250" y="131275"/>
            <a:ext cx="8527500" cy="170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00">
                <a:solidFill>
                  <a:srgbClr val="E249C1"/>
                </a:solidFill>
                <a:latin typeface="Raleway Medium"/>
                <a:ea typeface="Raleway Medium"/>
                <a:cs typeface="Raleway Medium"/>
                <a:sym typeface="Raleway Medium"/>
              </a:rPr>
              <a:t>Madden |  Media</a:t>
            </a:r>
            <a:endParaRPr sz="700">
              <a:solidFill>
                <a:srgbClr val="E249C1"/>
              </a:solidFill>
              <a:latin typeface="Raleway Medium"/>
              <a:ea typeface="Raleway Medium"/>
              <a:cs typeface="Raleway Medium"/>
              <a:sym typeface="Raleway Medium"/>
            </a:endParaRPr>
          </a:p>
        </p:txBody>
      </p:sp>
      <p:pic>
        <p:nvPicPr>
          <p:cNvPr id="536" name="Google Shape;536;p61" title="Points scored"/>
          <p:cNvPicPr preferRelativeResize="0"/>
          <p:nvPr/>
        </p:nvPicPr>
        <p:blipFill>
          <a:blip r:embed="rId3">
            <a:alphaModFix/>
          </a:blip>
          <a:stretch>
            <a:fillRect/>
          </a:stretch>
        </p:blipFill>
        <p:spPr>
          <a:xfrm>
            <a:off x="311702" y="837100"/>
            <a:ext cx="8644950" cy="38109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2"/>
          <p:cNvSpPr/>
          <p:nvPr/>
        </p:nvSpPr>
        <p:spPr>
          <a:xfrm>
            <a:off x="6223125" y="949275"/>
            <a:ext cx="2454600" cy="4526700"/>
          </a:xfrm>
          <a:prstGeom prst="roundRect">
            <a:avLst>
              <a:gd name="adj" fmla="val 4014"/>
            </a:avLst>
          </a:prstGeom>
          <a:solidFill>
            <a:srgbClr val="57A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2"/>
          <p:cNvSpPr/>
          <p:nvPr/>
        </p:nvSpPr>
        <p:spPr>
          <a:xfrm>
            <a:off x="3344700" y="949275"/>
            <a:ext cx="2454600" cy="4526700"/>
          </a:xfrm>
          <a:prstGeom prst="roundRect">
            <a:avLst>
              <a:gd name="adj" fmla="val 4014"/>
            </a:avLst>
          </a:prstGeom>
          <a:solidFill>
            <a:srgbClr val="787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2"/>
          <p:cNvSpPr/>
          <p:nvPr/>
        </p:nvSpPr>
        <p:spPr>
          <a:xfrm>
            <a:off x="466275" y="949275"/>
            <a:ext cx="2497800" cy="4526700"/>
          </a:xfrm>
          <a:prstGeom prst="roundRect">
            <a:avLst>
              <a:gd name="adj" fmla="val 4014"/>
            </a:avLst>
          </a:prstGeom>
          <a:solidFill>
            <a:srgbClr val="D15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44" name="Google Shape;544;p62"/>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5" name="Google Shape;545;p62"/>
          <p:cNvSpPr txBox="1"/>
          <p:nvPr/>
        </p:nvSpPr>
        <p:spPr>
          <a:xfrm>
            <a:off x="487750" y="340975"/>
            <a:ext cx="86346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Your fabulous top performers.</a:t>
            </a:r>
            <a:endParaRPr sz="2200">
              <a:solidFill>
                <a:srgbClr val="FFFFFF"/>
              </a:solidFill>
              <a:latin typeface="Raleway ExtraBold"/>
              <a:ea typeface="Raleway ExtraBold"/>
              <a:cs typeface="Raleway ExtraBold"/>
              <a:sym typeface="Raleway ExtraBold"/>
            </a:endParaRPr>
          </a:p>
        </p:txBody>
      </p:sp>
      <p:sp>
        <p:nvSpPr>
          <p:cNvPr id="546" name="Google Shape;546;p62"/>
          <p:cNvSpPr/>
          <p:nvPr/>
        </p:nvSpPr>
        <p:spPr>
          <a:xfrm>
            <a:off x="696225" y="1018063"/>
            <a:ext cx="1994700" cy="354000"/>
          </a:xfrm>
          <a:prstGeom prst="roundRect">
            <a:avLst>
              <a:gd name="adj" fmla="val 16667"/>
            </a:avLst>
          </a:prstGeom>
          <a:noFill/>
          <a:ln>
            <a:noFill/>
          </a:ln>
        </p:spPr>
        <p:txBody>
          <a:bodyPr spcFirstLastPara="1" wrap="square" lIns="91425" tIns="91425" rIns="91425" bIns="91425" anchor="ctr" anchorCtr="0">
            <a:noAutofit/>
          </a:bodyPr>
          <a:lstStyle/>
          <a:p>
            <a:pPr marL="274320" marR="0" lvl="0" indent="-226059" algn="l" rtl="0">
              <a:lnSpc>
                <a:spcPct val="100000"/>
              </a:lnSpc>
              <a:spcBef>
                <a:spcPts val="0"/>
              </a:spcBef>
              <a:spcAft>
                <a:spcPts val="0"/>
              </a:spcAft>
              <a:buClr>
                <a:schemeClr val="lt1"/>
              </a:buClr>
              <a:buSzPts val="1400"/>
              <a:buChar char="➔"/>
            </a:pPr>
            <a:r>
              <a:rPr lang="en" sz="1300">
                <a:solidFill>
                  <a:schemeClr val="lt1"/>
                </a:solidFill>
                <a:latin typeface="Raleway ExtraBold"/>
                <a:ea typeface="Raleway ExtraBold"/>
                <a:cs typeface="Raleway ExtraBold"/>
                <a:sym typeface="Raleway ExtraBold"/>
              </a:rPr>
              <a:t>10,626</a:t>
            </a:r>
            <a:r>
              <a:rPr lang="en" sz="1300" b="1">
                <a:solidFill>
                  <a:schemeClr val="lt1"/>
                </a:solidFill>
                <a:latin typeface="Raleway"/>
                <a:ea typeface="Raleway"/>
                <a:cs typeface="Raleway"/>
                <a:sym typeface="Raleway"/>
              </a:rPr>
              <a:t> </a:t>
            </a:r>
            <a:r>
              <a:rPr lang="en" sz="1000">
                <a:solidFill>
                  <a:schemeClr val="lt1"/>
                </a:solidFill>
                <a:latin typeface="Raleway SemiBold"/>
                <a:ea typeface="Raleway SemiBold"/>
                <a:cs typeface="Raleway SemiBold"/>
                <a:sym typeface="Raleway SemiBold"/>
              </a:rPr>
              <a:t>Clicks</a:t>
            </a:r>
            <a:endParaRPr sz="1000">
              <a:solidFill>
                <a:schemeClr val="lt1"/>
              </a:solidFill>
              <a:latin typeface="Raleway"/>
              <a:ea typeface="Raleway"/>
              <a:cs typeface="Raleway"/>
              <a:sym typeface="Raleway"/>
            </a:endParaRPr>
          </a:p>
          <a:p>
            <a:pPr marL="274320" marR="0" lvl="0" indent="-226059" algn="l" rtl="0">
              <a:lnSpc>
                <a:spcPct val="100000"/>
              </a:lnSpc>
              <a:spcBef>
                <a:spcPts val="0"/>
              </a:spcBef>
              <a:spcAft>
                <a:spcPts val="0"/>
              </a:spcAft>
              <a:buClr>
                <a:schemeClr val="lt1"/>
              </a:buClr>
              <a:buSzPts val="1400"/>
              <a:buChar char="➔"/>
            </a:pPr>
            <a:r>
              <a:rPr lang="en" sz="1300">
                <a:solidFill>
                  <a:schemeClr val="lt1"/>
                </a:solidFill>
                <a:latin typeface="Raleway ExtraBold"/>
                <a:ea typeface="Raleway ExtraBold"/>
                <a:cs typeface="Raleway ExtraBold"/>
                <a:sym typeface="Raleway ExtraBold"/>
              </a:rPr>
              <a:t>1.10% </a:t>
            </a:r>
            <a:r>
              <a:rPr lang="en" sz="1000">
                <a:solidFill>
                  <a:schemeClr val="lt1"/>
                </a:solidFill>
                <a:latin typeface="Raleway SemiBold"/>
                <a:ea typeface="Raleway SemiBold"/>
                <a:cs typeface="Raleway SemiBold"/>
                <a:sym typeface="Raleway SemiBold"/>
              </a:rPr>
              <a:t>CTR</a:t>
            </a:r>
            <a:endParaRPr sz="700">
              <a:solidFill>
                <a:schemeClr val="lt1"/>
              </a:solidFill>
              <a:latin typeface="Raleway SemiBold"/>
              <a:ea typeface="Raleway SemiBold"/>
              <a:cs typeface="Raleway SemiBold"/>
              <a:sym typeface="Raleway SemiBold"/>
            </a:endParaRPr>
          </a:p>
        </p:txBody>
      </p:sp>
      <p:sp>
        <p:nvSpPr>
          <p:cNvPr id="547" name="Google Shape;547;p62"/>
          <p:cNvSpPr/>
          <p:nvPr/>
        </p:nvSpPr>
        <p:spPr>
          <a:xfrm>
            <a:off x="-77675" y="5147750"/>
            <a:ext cx="9475800" cy="354000"/>
          </a:xfrm>
          <a:prstGeom prst="rect">
            <a:avLst/>
          </a:prstGeom>
          <a:solidFill>
            <a:srgbClr val="F9FB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8" name="Google Shape;548;p62"/>
          <p:cNvSpPr/>
          <p:nvPr/>
        </p:nvSpPr>
        <p:spPr>
          <a:xfrm>
            <a:off x="3596250" y="1000988"/>
            <a:ext cx="1994700" cy="354000"/>
          </a:xfrm>
          <a:prstGeom prst="roundRect">
            <a:avLst>
              <a:gd name="adj" fmla="val 16667"/>
            </a:avLst>
          </a:prstGeom>
          <a:noFill/>
          <a:ln>
            <a:noFill/>
          </a:ln>
        </p:spPr>
        <p:txBody>
          <a:bodyPr spcFirstLastPara="1" wrap="square" lIns="91425" tIns="91425" rIns="91425" bIns="91425" anchor="ctr" anchorCtr="0">
            <a:noAutofit/>
          </a:bodyPr>
          <a:lstStyle/>
          <a:p>
            <a:pPr marL="274320" marR="0" lvl="0" indent="-226059" algn="l" rtl="0">
              <a:lnSpc>
                <a:spcPct val="100000"/>
              </a:lnSpc>
              <a:spcBef>
                <a:spcPts val="0"/>
              </a:spcBef>
              <a:spcAft>
                <a:spcPts val="0"/>
              </a:spcAft>
              <a:buClr>
                <a:schemeClr val="lt1"/>
              </a:buClr>
              <a:buSzPts val="1400"/>
              <a:buChar char="➔"/>
            </a:pPr>
            <a:r>
              <a:rPr lang="en" sz="1300">
                <a:solidFill>
                  <a:schemeClr val="lt1"/>
                </a:solidFill>
                <a:latin typeface="Raleway ExtraBold"/>
                <a:ea typeface="Raleway ExtraBold"/>
                <a:cs typeface="Raleway ExtraBold"/>
                <a:sym typeface="Raleway ExtraBold"/>
              </a:rPr>
              <a:t>68,315</a:t>
            </a:r>
            <a:r>
              <a:rPr lang="en" sz="1300" b="1">
                <a:solidFill>
                  <a:schemeClr val="lt1"/>
                </a:solidFill>
                <a:latin typeface="Raleway"/>
                <a:ea typeface="Raleway"/>
                <a:cs typeface="Raleway"/>
                <a:sym typeface="Raleway"/>
              </a:rPr>
              <a:t> </a:t>
            </a:r>
            <a:r>
              <a:rPr lang="en" sz="1000">
                <a:solidFill>
                  <a:schemeClr val="lt1"/>
                </a:solidFill>
                <a:latin typeface="Raleway SemiBold"/>
                <a:ea typeface="Raleway SemiBold"/>
                <a:cs typeface="Raleway SemiBold"/>
                <a:sym typeface="Raleway SemiBold"/>
              </a:rPr>
              <a:t>Clicks</a:t>
            </a:r>
            <a:endParaRPr sz="1000">
              <a:solidFill>
                <a:schemeClr val="lt1"/>
              </a:solidFill>
              <a:latin typeface="Raleway"/>
              <a:ea typeface="Raleway"/>
              <a:cs typeface="Raleway"/>
              <a:sym typeface="Raleway"/>
            </a:endParaRPr>
          </a:p>
          <a:p>
            <a:pPr marL="274320" marR="0" lvl="0" indent="-226059" algn="l" rtl="0">
              <a:lnSpc>
                <a:spcPct val="100000"/>
              </a:lnSpc>
              <a:spcBef>
                <a:spcPts val="0"/>
              </a:spcBef>
              <a:spcAft>
                <a:spcPts val="0"/>
              </a:spcAft>
              <a:buClr>
                <a:schemeClr val="lt1"/>
              </a:buClr>
              <a:buSzPts val="1400"/>
              <a:buChar char="➔"/>
            </a:pPr>
            <a:r>
              <a:rPr lang="en" sz="1300">
                <a:solidFill>
                  <a:schemeClr val="lt1"/>
                </a:solidFill>
                <a:latin typeface="Raleway ExtraBold"/>
                <a:ea typeface="Raleway ExtraBold"/>
                <a:cs typeface="Raleway ExtraBold"/>
                <a:sym typeface="Raleway ExtraBold"/>
              </a:rPr>
              <a:t>7.75%</a:t>
            </a:r>
            <a:r>
              <a:rPr lang="en" sz="1000" b="1">
                <a:solidFill>
                  <a:schemeClr val="lt1"/>
                </a:solidFill>
                <a:latin typeface="Raleway"/>
                <a:ea typeface="Raleway"/>
                <a:cs typeface="Raleway"/>
                <a:sym typeface="Raleway"/>
              </a:rPr>
              <a:t> </a:t>
            </a:r>
            <a:r>
              <a:rPr lang="en" sz="1000">
                <a:solidFill>
                  <a:schemeClr val="lt1"/>
                </a:solidFill>
                <a:latin typeface="Raleway SemiBold"/>
                <a:ea typeface="Raleway SemiBold"/>
                <a:cs typeface="Raleway SemiBold"/>
                <a:sym typeface="Raleway SemiBold"/>
              </a:rPr>
              <a:t>CTR</a:t>
            </a:r>
            <a:endParaRPr/>
          </a:p>
        </p:txBody>
      </p:sp>
      <p:sp>
        <p:nvSpPr>
          <p:cNvPr id="549" name="Google Shape;549;p62"/>
          <p:cNvSpPr/>
          <p:nvPr/>
        </p:nvSpPr>
        <p:spPr>
          <a:xfrm>
            <a:off x="6453075" y="1122450"/>
            <a:ext cx="1994700" cy="354000"/>
          </a:xfrm>
          <a:prstGeom prst="roundRect">
            <a:avLst>
              <a:gd name="adj" fmla="val 16667"/>
            </a:avLst>
          </a:prstGeom>
          <a:noFill/>
          <a:ln>
            <a:noFill/>
          </a:ln>
        </p:spPr>
        <p:txBody>
          <a:bodyPr spcFirstLastPara="1" wrap="square" lIns="91425" tIns="91425" rIns="91425" bIns="91425" anchor="ctr" anchorCtr="0">
            <a:noAutofit/>
          </a:bodyPr>
          <a:lstStyle/>
          <a:p>
            <a:pPr marL="274320" marR="0" lvl="0" indent="-226059" algn="l" rtl="0">
              <a:lnSpc>
                <a:spcPct val="100000"/>
              </a:lnSpc>
              <a:spcBef>
                <a:spcPts val="0"/>
              </a:spcBef>
              <a:spcAft>
                <a:spcPts val="0"/>
              </a:spcAft>
              <a:buClr>
                <a:schemeClr val="lt1"/>
              </a:buClr>
              <a:buSzPts val="1400"/>
              <a:buChar char="➔"/>
            </a:pPr>
            <a:r>
              <a:rPr lang="en" sz="1300">
                <a:solidFill>
                  <a:schemeClr val="lt1"/>
                </a:solidFill>
                <a:latin typeface="Raleway ExtraBold"/>
                <a:ea typeface="Raleway ExtraBold"/>
                <a:cs typeface="Raleway ExtraBold"/>
                <a:sym typeface="Raleway ExtraBold"/>
              </a:rPr>
              <a:t>42,740 </a:t>
            </a:r>
            <a:r>
              <a:rPr lang="en" sz="1000">
                <a:solidFill>
                  <a:schemeClr val="lt1"/>
                </a:solidFill>
                <a:latin typeface="Raleway SemiBold"/>
                <a:ea typeface="Raleway SemiBold"/>
                <a:cs typeface="Raleway SemiBold"/>
                <a:sym typeface="Raleway SemiBold"/>
              </a:rPr>
              <a:t>Clicks</a:t>
            </a:r>
            <a:endParaRPr sz="1000">
              <a:solidFill>
                <a:schemeClr val="lt1"/>
              </a:solidFill>
              <a:latin typeface="Raleway"/>
              <a:ea typeface="Raleway"/>
              <a:cs typeface="Raleway"/>
              <a:sym typeface="Raleway"/>
            </a:endParaRPr>
          </a:p>
          <a:p>
            <a:pPr marL="274320" marR="0" lvl="0" indent="-226059" algn="l" rtl="0">
              <a:lnSpc>
                <a:spcPct val="100000"/>
              </a:lnSpc>
              <a:spcBef>
                <a:spcPts val="0"/>
              </a:spcBef>
              <a:spcAft>
                <a:spcPts val="0"/>
              </a:spcAft>
              <a:buClr>
                <a:schemeClr val="lt1"/>
              </a:buClr>
              <a:buSzPts val="1400"/>
              <a:buChar char="➔"/>
            </a:pPr>
            <a:r>
              <a:rPr lang="en" sz="1300">
                <a:solidFill>
                  <a:schemeClr val="lt1"/>
                </a:solidFill>
                <a:latin typeface="Raleway ExtraBold"/>
                <a:ea typeface="Raleway ExtraBold"/>
                <a:cs typeface="Raleway ExtraBold"/>
                <a:sym typeface="Raleway ExtraBold"/>
              </a:rPr>
              <a:t>36.24%</a:t>
            </a:r>
            <a:r>
              <a:rPr lang="en" sz="1000" b="1">
                <a:solidFill>
                  <a:schemeClr val="lt1"/>
                </a:solidFill>
                <a:latin typeface="Raleway"/>
                <a:ea typeface="Raleway"/>
                <a:cs typeface="Raleway"/>
                <a:sym typeface="Raleway"/>
              </a:rPr>
              <a:t> </a:t>
            </a:r>
            <a:r>
              <a:rPr lang="en" sz="1000">
                <a:solidFill>
                  <a:schemeClr val="lt1"/>
                </a:solidFill>
                <a:latin typeface="Raleway SemiBold"/>
                <a:ea typeface="Raleway SemiBold"/>
                <a:cs typeface="Raleway SemiBold"/>
                <a:sym typeface="Raleway SemiBold"/>
              </a:rPr>
              <a:t>CTR</a:t>
            </a:r>
            <a:endParaRPr/>
          </a:p>
        </p:txBody>
      </p:sp>
      <p:pic>
        <p:nvPicPr>
          <p:cNvPr id="550" name="Google Shape;550;p62"/>
          <p:cNvPicPr preferRelativeResize="0"/>
          <p:nvPr/>
        </p:nvPicPr>
        <p:blipFill>
          <a:blip r:embed="rId3">
            <a:alphaModFix/>
          </a:blip>
          <a:stretch>
            <a:fillRect/>
          </a:stretch>
        </p:blipFill>
        <p:spPr>
          <a:xfrm>
            <a:off x="3725539" y="1442326"/>
            <a:ext cx="1692925" cy="3375350"/>
          </a:xfrm>
          <a:prstGeom prst="rect">
            <a:avLst/>
          </a:prstGeom>
          <a:noFill/>
          <a:ln>
            <a:noFill/>
          </a:ln>
        </p:spPr>
      </p:pic>
      <p:pic>
        <p:nvPicPr>
          <p:cNvPr id="551" name="Google Shape;551;p62"/>
          <p:cNvPicPr preferRelativeResize="0"/>
          <p:nvPr/>
        </p:nvPicPr>
        <p:blipFill>
          <a:blip r:embed="rId4">
            <a:alphaModFix/>
          </a:blip>
          <a:stretch>
            <a:fillRect/>
          </a:stretch>
        </p:blipFill>
        <p:spPr>
          <a:xfrm>
            <a:off x="6280350" y="2146554"/>
            <a:ext cx="2340150" cy="1857591"/>
          </a:xfrm>
          <a:prstGeom prst="rect">
            <a:avLst/>
          </a:prstGeom>
          <a:noFill/>
          <a:ln>
            <a:noFill/>
          </a:ln>
        </p:spPr>
      </p:pic>
      <p:pic>
        <p:nvPicPr>
          <p:cNvPr id="552" name="Google Shape;552;p62"/>
          <p:cNvPicPr preferRelativeResize="0"/>
          <p:nvPr/>
        </p:nvPicPr>
        <p:blipFill>
          <a:blip r:embed="rId5">
            <a:alphaModFix/>
          </a:blip>
          <a:stretch>
            <a:fillRect/>
          </a:stretch>
        </p:blipFill>
        <p:spPr>
          <a:xfrm>
            <a:off x="799007" y="1476450"/>
            <a:ext cx="1832335" cy="3375350"/>
          </a:xfrm>
          <a:prstGeom prst="rect">
            <a:avLst/>
          </a:prstGeom>
          <a:noFill/>
          <a:ln>
            <a:noFill/>
          </a:ln>
        </p:spPr>
      </p:pic>
      <p:sp>
        <p:nvSpPr>
          <p:cNvPr id="553" name="Google Shape;553;p62"/>
          <p:cNvSpPr txBox="1"/>
          <p:nvPr/>
        </p:nvSpPr>
        <p:spPr>
          <a:xfrm>
            <a:off x="587925" y="4817675"/>
            <a:ext cx="21030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Raleway SemiBold"/>
                <a:ea typeface="Raleway SemiBold"/>
                <a:cs typeface="Raleway SemiBold"/>
                <a:sym typeface="Raleway SemiBold"/>
              </a:rPr>
              <a:t>Run dates: 3/4/24-5/31/24</a:t>
            </a:r>
            <a:endParaRPr sz="1600">
              <a:solidFill>
                <a:schemeClr val="dk2"/>
              </a:solidFill>
              <a:latin typeface="Raleway SemiBold"/>
              <a:ea typeface="Raleway SemiBold"/>
              <a:cs typeface="Raleway SemiBold"/>
              <a:sym typeface="Raleway SemiBold"/>
            </a:endParaRPr>
          </a:p>
        </p:txBody>
      </p:sp>
      <p:sp>
        <p:nvSpPr>
          <p:cNvPr id="554" name="Google Shape;554;p62"/>
          <p:cNvSpPr txBox="1"/>
          <p:nvPr/>
        </p:nvSpPr>
        <p:spPr>
          <a:xfrm>
            <a:off x="3542100" y="4817675"/>
            <a:ext cx="21030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Raleway SemiBold"/>
                <a:ea typeface="Raleway SemiBold"/>
                <a:cs typeface="Raleway SemiBold"/>
                <a:sym typeface="Raleway SemiBold"/>
              </a:rPr>
              <a:t>Run dates: 6/1/24-8/1/24</a:t>
            </a:r>
            <a:endParaRPr sz="1600">
              <a:solidFill>
                <a:schemeClr val="dk2"/>
              </a:solidFill>
              <a:latin typeface="Raleway SemiBold"/>
              <a:ea typeface="Raleway SemiBold"/>
              <a:cs typeface="Raleway SemiBold"/>
              <a:sym typeface="Raleway SemiBold"/>
            </a:endParaRPr>
          </a:p>
        </p:txBody>
      </p:sp>
      <p:sp>
        <p:nvSpPr>
          <p:cNvPr id="555" name="Google Shape;555;p62"/>
          <p:cNvSpPr txBox="1"/>
          <p:nvPr/>
        </p:nvSpPr>
        <p:spPr>
          <a:xfrm>
            <a:off x="6344775" y="4817675"/>
            <a:ext cx="21030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1"/>
                </a:solidFill>
                <a:latin typeface="Raleway SemiBold"/>
                <a:ea typeface="Raleway SemiBold"/>
                <a:cs typeface="Raleway SemiBold"/>
                <a:sym typeface="Raleway SemiBold"/>
              </a:rPr>
              <a:t>Run dates: 1/16/24-9/30/24</a:t>
            </a:r>
            <a:endParaRPr sz="1600">
              <a:solidFill>
                <a:schemeClr val="dk2"/>
              </a:solidFill>
              <a:latin typeface="Raleway SemiBold"/>
              <a:ea typeface="Raleway SemiBold"/>
              <a:cs typeface="Raleway SemiBold"/>
              <a:sym typeface="Raleway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6"/>
          <p:cNvPicPr preferRelativeResize="0"/>
          <p:nvPr/>
        </p:nvPicPr>
        <p:blipFill rotWithShape="1">
          <a:blip r:embed="rId3">
            <a:alphaModFix/>
          </a:blip>
          <a:srcRect l="23171" t="20641" r="23166" b="20635"/>
          <a:stretch/>
        </p:blipFill>
        <p:spPr>
          <a:xfrm>
            <a:off x="0" y="0"/>
            <a:ext cx="9144000" cy="5211700"/>
          </a:xfrm>
          <a:prstGeom prst="rect">
            <a:avLst/>
          </a:prstGeom>
          <a:noFill/>
          <a:ln>
            <a:noFill/>
          </a:ln>
        </p:spPr>
      </p:pic>
      <p:sp>
        <p:nvSpPr>
          <p:cNvPr id="160" name="Google Shape;160;p36"/>
          <p:cNvSpPr txBox="1"/>
          <p:nvPr/>
        </p:nvSpPr>
        <p:spPr>
          <a:xfrm>
            <a:off x="-125" y="2386575"/>
            <a:ext cx="9144000" cy="389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900" b="1">
                <a:solidFill>
                  <a:srgbClr val="FFFFFF"/>
                </a:solidFill>
                <a:latin typeface="Raleway"/>
                <a:ea typeface="Raleway"/>
                <a:cs typeface="Raleway"/>
                <a:sym typeface="Raleway"/>
              </a:rPr>
              <a:t>A Quick Recap</a:t>
            </a:r>
            <a:endParaRPr sz="4000" b="1">
              <a:solidFill>
                <a:srgbClr val="FFFFFF"/>
              </a:solidFill>
              <a:latin typeface="Raleway"/>
              <a:ea typeface="Raleway"/>
              <a:cs typeface="Raleway"/>
              <a:sym typeface="Raleway"/>
            </a:endParaRPr>
          </a:p>
        </p:txBody>
      </p:sp>
      <p:sp>
        <p:nvSpPr>
          <p:cNvPr id="161" name="Google Shape;161;p36"/>
          <p:cNvSpPr txBox="1"/>
          <p:nvPr/>
        </p:nvSpPr>
        <p:spPr>
          <a:xfrm>
            <a:off x="25" y="2622500"/>
            <a:ext cx="9144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Rock Salt"/>
                <a:ea typeface="Rock Salt"/>
                <a:cs typeface="Rock Salt"/>
                <a:sym typeface="Rock Salt"/>
              </a:rPr>
              <a:t>(what we’ve been up to and where we’ve been)</a:t>
            </a:r>
            <a:endParaRPr sz="1200">
              <a:solidFill>
                <a:srgbClr val="FFFFFF"/>
              </a:solidFill>
              <a:latin typeface="Rock Salt"/>
              <a:ea typeface="Rock Salt"/>
              <a:cs typeface="Rock Salt"/>
              <a:sym typeface="Rock Salt"/>
            </a:endParaRPr>
          </a:p>
        </p:txBody>
      </p:sp>
      <p:pic>
        <p:nvPicPr>
          <p:cNvPr id="162" name="Google Shape;162;p36"/>
          <p:cNvPicPr preferRelativeResize="0"/>
          <p:nvPr/>
        </p:nvPicPr>
        <p:blipFill rotWithShape="1">
          <a:blip r:embed="rId4">
            <a:alphaModFix/>
          </a:blip>
          <a:srcRect l="31875" t="9"/>
          <a:stretch/>
        </p:blipFill>
        <p:spPr>
          <a:xfrm rot="5400000">
            <a:off x="1457372" y="-1084849"/>
            <a:ext cx="6229274" cy="156250"/>
          </a:xfrm>
          <a:prstGeom prst="rect">
            <a:avLst/>
          </a:prstGeom>
          <a:noFill/>
          <a:ln>
            <a:noFill/>
          </a:ln>
        </p:spPr>
      </p:pic>
      <p:pic>
        <p:nvPicPr>
          <p:cNvPr id="163" name="Google Shape;163;p36"/>
          <p:cNvPicPr preferRelativeResize="0"/>
          <p:nvPr/>
        </p:nvPicPr>
        <p:blipFill>
          <a:blip r:embed="rId5">
            <a:alphaModFix/>
          </a:blip>
          <a:stretch>
            <a:fillRect/>
          </a:stretch>
        </p:blipFill>
        <p:spPr>
          <a:xfrm>
            <a:off x="5949025" y="1599150"/>
            <a:ext cx="936725" cy="83379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3"/>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1" name="Google Shape;561;p63"/>
          <p:cNvSpPr txBox="1"/>
          <p:nvPr/>
        </p:nvSpPr>
        <p:spPr>
          <a:xfrm>
            <a:off x="487750" y="340975"/>
            <a:ext cx="8634600" cy="369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YTD Digital Performance</a:t>
            </a:r>
            <a:endParaRPr sz="2200">
              <a:solidFill>
                <a:srgbClr val="FFFFFF"/>
              </a:solidFill>
              <a:latin typeface="Raleway ExtraBold"/>
              <a:ea typeface="Raleway ExtraBold"/>
              <a:cs typeface="Raleway ExtraBold"/>
              <a:sym typeface="Raleway ExtraBold"/>
            </a:endParaRPr>
          </a:p>
          <a:p>
            <a:pPr marL="0" lvl="0" indent="0" algn="l" rtl="0">
              <a:spcBef>
                <a:spcPts val="0"/>
              </a:spcBef>
              <a:spcAft>
                <a:spcPts val="0"/>
              </a:spcAft>
              <a:buNone/>
            </a:pPr>
            <a:r>
              <a:rPr lang="en" sz="1800">
                <a:solidFill>
                  <a:srgbClr val="FFFFFF"/>
                </a:solidFill>
                <a:latin typeface="Raleway ExtraBold"/>
                <a:ea typeface="Raleway ExtraBold"/>
                <a:cs typeface="Raleway ExtraBold"/>
                <a:sym typeface="Raleway ExtraBold"/>
              </a:rPr>
              <a:t>Jan - Sept 2024</a:t>
            </a:r>
            <a:endParaRPr sz="1800">
              <a:solidFill>
                <a:srgbClr val="FFFFFF"/>
              </a:solidFill>
              <a:latin typeface="Raleway ExtraBold"/>
              <a:ea typeface="Raleway ExtraBold"/>
              <a:cs typeface="Raleway ExtraBold"/>
              <a:sym typeface="Raleway ExtraBold"/>
            </a:endParaRPr>
          </a:p>
        </p:txBody>
      </p:sp>
      <p:sp>
        <p:nvSpPr>
          <p:cNvPr id="562" name="Google Shape;562;p63"/>
          <p:cNvSpPr/>
          <p:nvPr/>
        </p:nvSpPr>
        <p:spPr>
          <a:xfrm>
            <a:off x="5759025" y="317875"/>
            <a:ext cx="1472400" cy="4155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E7E514"/>
                </a:solidFill>
                <a:latin typeface="Raleway ExtraBold"/>
                <a:ea typeface="Raleway ExtraBold"/>
                <a:cs typeface="Raleway ExtraBold"/>
                <a:sym typeface="Raleway ExtraBold"/>
              </a:rPr>
              <a:t> 11M+</a:t>
            </a:r>
            <a:endParaRPr sz="1500" b="1">
              <a:solidFill>
                <a:srgbClr val="E7E514"/>
              </a:solidFill>
              <a:latin typeface="Raleway"/>
              <a:ea typeface="Raleway"/>
              <a:cs typeface="Raleway"/>
              <a:sym typeface="Raleway"/>
            </a:endParaRPr>
          </a:p>
          <a:p>
            <a:pPr marL="0" lvl="0" indent="0" algn="ctr" rtl="0">
              <a:spcBef>
                <a:spcPts val="0"/>
              </a:spcBef>
              <a:spcAft>
                <a:spcPts val="0"/>
              </a:spcAft>
              <a:buNone/>
            </a:pPr>
            <a:r>
              <a:rPr lang="en" sz="1000">
                <a:solidFill>
                  <a:schemeClr val="lt1"/>
                </a:solidFill>
                <a:latin typeface="Raleway SemiBold"/>
                <a:ea typeface="Raleway SemiBold"/>
                <a:cs typeface="Raleway SemiBold"/>
                <a:sym typeface="Raleway SemiBold"/>
              </a:rPr>
              <a:t>Branded Impressions</a:t>
            </a:r>
            <a:endParaRPr sz="1300">
              <a:solidFill>
                <a:schemeClr val="lt1"/>
              </a:solidFill>
              <a:latin typeface="Raleway ExtraBold"/>
              <a:ea typeface="Raleway ExtraBold"/>
              <a:cs typeface="Raleway ExtraBold"/>
              <a:sym typeface="Raleway ExtraBold"/>
            </a:endParaRPr>
          </a:p>
        </p:txBody>
      </p:sp>
      <p:sp>
        <p:nvSpPr>
          <p:cNvPr id="563" name="Google Shape;563;p63"/>
          <p:cNvSpPr/>
          <p:nvPr/>
        </p:nvSpPr>
        <p:spPr>
          <a:xfrm>
            <a:off x="7115442" y="317877"/>
            <a:ext cx="1472400" cy="4155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E7E514"/>
                </a:solidFill>
                <a:latin typeface="Raleway ExtraBold"/>
                <a:ea typeface="Raleway ExtraBold"/>
                <a:cs typeface="Raleway ExtraBold"/>
                <a:sym typeface="Raleway ExtraBold"/>
              </a:rPr>
              <a:t>568,733</a:t>
            </a:r>
            <a:endParaRPr sz="1500" b="1">
              <a:solidFill>
                <a:srgbClr val="E7E514"/>
              </a:solidFill>
              <a:latin typeface="Raleway"/>
              <a:ea typeface="Raleway"/>
              <a:cs typeface="Raleway"/>
              <a:sym typeface="Raleway"/>
            </a:endParaRPr>
          </a:p>
          <a:p>
            <a:pPr marL="0" marR="0" lvl="0" indent="0" algn="ctr" rtl="0">
              <a:lnSpc>
                <a:spcPct val="100000"/>
              </a:lnSpc>
              <a:spcBef>
                <a:spcPts val="0"/>
              </a:spcBef>
              <a:spcAft>
                <a:spcPts val="0"/>
              </a:spcAft>
              <a:buNone/>
            </a:pPr>
            <a:r>
              <a:rPr lang="en" sz="1000">
                <a:solidFill>
                  <a:schemeClr val="lt1"/>
                </a:solidFill>
                <a:latin typeface="Raleway SemiBold"/>
                <a:ea typeface="Raleway SemiBold"/>
                <a:cs typeface="Raleway SemiBold"/>
                <a:sym typeface="Raleway SemiBold"/>
              </a:rPr>
              <a:t>Clicks</a:t>
            </a:r>
            <a:endParaRPr sz="1300">
              <a:solidFill>
                <a:schemeClr val="lt1"/>
              </a:solidFill>
              <a:latin typeface="Raleway ExtraBold"/>
              <a:ea typeface="Raleway ExtraBold"/>
              <a:cs typeface="Raleway ExtraBold"/>
              <a:sym typeface="Raleway ExtraBold"/>
            </a:endParaRPr>
          </a:p>
        </p:txBody>
      </p:sp>
      <p:sp>
        <p:nvSpPr>
          <p:cNvPr id="564" name="Google Shape;564;p63"/>
          <p:cNvSpPr txBox="1"/>
          <p:nvPr/>
        </p:nvSpPr>
        <p:spPr>
          <a:xfrm rot="-634651" flipH="1">
            <a:off x="4712465" y="184266"/>
            <a:ext cx="902129" cy="46171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lt1"/>
                </a:solidFill>
                <a:latin typeface="Rock Salt"/>
                <a:ea typeface="Rock Salt"/>
                <a:cs typeface="Rock Salt"/>
                <a:sym typeface="Rock Salt"/>
              </a:rPr>
              <a:t>impressive right?</a:t>
            </a:r>
            <a:endParaRPr sz="900">
              <a:solidFill>
                <a:schemeClr val="lt1"/>
              </a:solidFill>
              <a:latin typeface="Rock Salt"/>
              <a:ea typeface="Rock Salt"/>
              <a:cs typeface="Rock Salt"/>
              <a:sym typeface="Rock Salt"/>
            </a:endParaRPr>
          </a:p>
        </p:txBody>
      </p:sp>
      <p:pic>
        <p:nvPicPr>
          <p:cNvPr id="565" name="Google Shape;565;p63"/>
          <p:cNvPicPr preferRelativeResize="0"/>
          <p:nvPr/>
        </p:nvPicPr>
        <p:blipFill>
          <a:blip r:embed="rId3">
            <a:alphaModFix/>
          </a:blip>
          <a:stretch>
            <a:fillRect/>
          </a:stretch>
        </p:blipFill>
        <p:spPr>
          <a:xfrm rot="-215293" flipH="1">
            <a:off x="5564743" y="360801"/>
            <a:ext cx="297001" cy="108625"/>
          </a:xfrm>
          <a:prstGeom prst="rect">
            <a:avLst/>
          </a:prstGeom>
          <a:noFill/>
          <a:ln>
            <a:noFill/>
          </a:ln>
        </p:spPr>
      </p:pic>
      <p:sp>
        <p:nvSpPr>
          <p:cNvPr id="566" name="Google Shape;566;p63"/>
          <p:cNvSpPr/>
          <p:nvPr/>
        </p:nvSpPr>
        <p:spPr>
          <a:xfrm>
            <a:off x="6513271" y="1505400"/>
            <a:ext cx="1015800" cy="3334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63"/>
          <p:cNvGrpSpPr/>
          <p:nvPr/>
        </p:nvGrpSpPr>
        <p:grpSpPr>
          <a:xfrm>
            <a:off x="831446" y="1157023"/>
            <a:ext cx="1015719" cy="3516293"/>
            <a:chOff x="671125" y="1231525"/>
            <a:chExt cx="1193700" cy="3516293"/>
          </a:xfrm>
        </p:grpSpPr>
        <p:sp>
          <p:nvSpPr>
            <p:cNvPr id="568" name="Google Shape;568;p63"/>
            <p:cNvSpPr txBox="1"/>
            <p:nvPr/>
          </p:nvSpPr>
          <p:spPr>
            <a:xfrm>
              <a:off x="734875" y="1667968"/>
              <a:ext cx="1066200" cy="274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333333"/>
                  </a:solidFill>
                  <a:latin typeface="Raleway"/>
                  <a:ea typeface="Raleway"/>
                  <a:cs typeface="Raleway"/>
                  <a:sym typeface="Raleway"/>
                </a:rPr>
                <a:t>106,780</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Clicks</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r>
                <a:rPr lang="en" sz="1100" b="1">
                  <a:solidFill>
                    <a:srgbClr val="333333"/>
                  </a:solidFill>
                  <a:latin typeface="Raleway"/>
                  <a:ea typeface="Raleway"/>
                  <a:cs typeface="Raleway"/>
                  <a:sym typeface="Raleway"/>
                </a:rPr>
                <a:t>400,994</a:t>
              </a:r>
              <a:endParaRPr sz="1000" b="1">
                <a:solidFill>
                  <a:srgbClr val="333333"/>
                </a:solidFill>
                <a:latin typeface="Raleway"/>
                <a:ea typeface="Raleway"/>
                <a:cs typeface="Raleway"/>
                <a:sym typeface="Raleway"/>
              </a:endParaRPr>
            </a:p>
            <a:p>
              <a:pPr marL="0" marR="0" lvl="0" indent="0" algn="ctr" rtl="0">
                <a:lnSpc>
                  <a:spcPct val="100000"/>
                </a:lnSpc>
                <a:spcBef>
                  <a:spcPts val="0"/>
                </a:spcBef>
                <a:spcAft>
                  <a:spcPts val="0"/>
                </a:spcAft>
                <a:buNone/>
              </a:pPr>
              <a:r>
                <a:rPr lang="en" sz="900">
                  <a:solidFill>
                    <a:srgbClr val="333333"/>
                  </a:solidFill>
                  <a:latin typeface="Raleway Medium"/>
                  <a:ea typeface="Raleway Medium"/>
                  <a:cs typeface="Raleway Medium"/>
                  <a:sym typeface="Raleway Medium"/>
                </a:rPr>
                <a:t>Impressions</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r>
                <a:rPr lang="en" sz="1100" b="1">
                  <a:solidFill>
                    <a:srgbClr val="333333"/>
                  </a:solidFill>
                  <a:latin typeface="Raleway"/>
                  <a:ea typeface="Raleway"/>
                  <a:cs typeface="Raleway"/>
                  <a:sym typeface="Raleway"/>
                </a:rPr>
                <a:t>26.63% </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CTR</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r>
                <a:rPr lang="en" sz="1100" b="1">
                  <a:solidFill>
                    <a:srgbClr val="333333"/>
                  </a:solidFill>
                  <a:latin typeface="Raleway"/>
                  <a:ea typeface="Raleway"/>
                  <a:cs typeface="Raleway"/>
                  <a:sym typeface="Raleway"/>
                </a:rPr>
                <a:t>$0.30</a:t>
              </a:r>
              <a:endParaRPr sz="1100" b="1">
                <a:solidFill>
                  <a:srgbClr val="333333"/>
                </a:solidFill>
                <a:latin typeface="Raleway"/>
                <a:ea typeface="Raleway"/>
                <a:cs typeface="Raleway"/>
                <a:sym typeface="Raleway"/>
              </a:endParaRPr>
            </a:p>
            <a:p>
              <a:pPr marL="0" lvl="0" indent="0" algn="ctr" rtl="0">
                <a:spcBef>
                  <a:spcPts val="0"/>
                </a:spcBef>
                <a:spcAft>
                  <a:spcPts val="0"/>
                </a:spcAft>
                <a:buNone/>
              </a:pPr>
              <a:r>
                <a:rPr lang="en" sz="900">
                  <a:solidFill>
                    <a:srgbClr val="333333"/>
                  </a:solidFill>
                  <a:latin typeface="Raleway Medium"/>
                  <a:ea typeface="Raleway Medium"/>
                  <a:cs typeface="Raleway Medium"/>
                  <a:sym typeface="Raleway Medium"/>
                </a:rPr>
                <a:t>Avg CPC</a:t>
              </a: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endParaRPr sz="10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None/>
              </a:pPr>
              <a:r>
                <a:rPr lang="en" sz="1100" b="1">
                  <a:solidFill>
                    <a:srgbClr val="333333"/>
                  </a:solidFill>
                  <a:latin typeface="Raleway"/>
                  <a:ea typeface="Raleway"/>
                  <a:cs typeface="Raleway"/>
                  <a:sym typeface="Raleway"/>
                </a:rPr>
                <a:t>83,333 </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 Goal</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endParaRPr sz="9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175% </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Pacing to Overall Goal</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endParaRPr sz="900">
                <a:solidFill>
                  <a:srgbClr val="333333"/>
                </a:solidFill>
                <a:highlight>
                  <a:srgbClr val="EEFF41"/>
                </a:highlight>
                <a:latin typeface="Raleway Medium"/>
                <a:ea typeface="Raleway Medium"/>
                <a:cs typeface="Raleway Medium"/>
                <a:sym typeface="Raleway Medium"/>
              </a:endParaRPr>
            </a:p>
          </p:txBody>
        </p:sp>
        <p:sp>
          <p:nvSpPr>
            <p:cNvPr id="569" name="Google Shape;569;p63"/>
            <p:cNvSpPr txBox="1"/>
            <p:nvPr/>
          </p:nvSpPr>
          <p:spPr>
            <a:xfrm>
              <a:off x="848125" y="4586418"/>
              <a:ext cx="839700" cy="16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
                  <a:latin typeface="Raleway"/>
                  <a:ea typeface="Raleway"/>
                  <a:cs typeface="Raleway"/>
                  <a:sym typeface="Raleway"/>
                </a:rPr>
                <a:t>Avg CTR: 7.41%</a:t>
              </a:r>
              <a:endParaRPr sz="600">
                <a:latin typeface="Raleway"/>
                <a:ea typeface="Raleway"/>
                <a:cs typeface="Raleway"/>
                <a:sym typeface="Raleway"/>
              </a:endParaRPr>
            </a:p>
          </p:txBody>
        </p:sp>
        <p:sp>
          <p:nvSpPr>
            <p:cNvPr id="570" name="Google Shape;570;p63"/>
            <p:cNvSpPr/>
            <p:nvPr/>
          </p:nvSpPr>
          <p:spPr>
            <a:xfrm>
              <a:off x="671125" y="1231525"/>
              <a:ext cx="1193700" cy="351600"/>
            </a:xfrm>
            <a:prstGeom prst="wedgeRectCallout">
              <a:avLst>
                <a:gd name="adj1" fmla="val -21042"/>
                <a:gd name="adj2" fmla="val 50043"/>
              </a:avLst>
            </a:prstGeom>
            <a:solidFill>
              <a:srgbClr val="D154B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FFFFFF"/>
                  </a:solidFill>
                  <a:latin typeface="Raleway"/>
                  <a:ea typeface="Raleway"/>
                  <a:cs typeface="Raleway"/>
                  <a:sym typeface="Raleway"/>
                </a:rPr>
                <a:t>SEM LEISURE</a:t>
              </a:r>
              <a:endParaRPr sz="900" b="1">
                <a:solidFill>
                  <a:srgbClr val="FFFFFF"/>
                </a:solidFill>
                <a:latin typeface="Raleway"/>
                <a:ea typeface="Raleway"/>
                <a:cs typeface="Raleway"/>
                <a:sym typeface="Raleway"/>
              </a:endParaRPr>
            </a:p>
          </p:txBody>
        </p:sp>
      </p:grpSp>
      <p:grpSp>
        <p:nvGrpSpPr>
          <p:cNvPr id="571" name="Google Shape;571;p63"/>
          <p:cNvGrpSpPr/>
          <p:nvPr/>
        </p:nvGrpSpPr>
        <p:grpSpPr>
          <a:xfrm>
            <a:off x="1943776" y="1152475"/>
            <a:ext cx="1076482" cy="3634068"/>
            <a:chOff x="1671177" y="1226975"/>
            <a:chExt cx="1193703" cy="3634068"/>
          </a:xfrm>
        </p:grpSpPr>
        <p:sp>
          <p:nvSpPr>
            <p:cNvPr id="572" name="Google Shape;572;p63"/>
            <p:cNvSpPr/>
            <p:nvPr/>
          </p:nvSpPr>
          <p:spPr>
            <a:xfrm>
              <a:off x="1671177" y="1226975"/>
              <a:ext cx="1193700" cy="36318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3"/>
            <p:cNvSpPr txBox="1"/>
            <p:nvPr/>
          </p:nvSpPr>
          <p:spPr>
            <a:xfrm>
              <a:off x="1734927" y="1667968"/>
              <a:ext cx="1066200" cy="27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27,058</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Clicks</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125,573</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Impressions</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21.55% </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CTR</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$0.43 </a:t>
              </a:r>
              <a:br>
                <a:rPr lang="en" sz="1000" i="1">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Avg CPC</a:t>
              </a: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21,538 </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 Goal</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9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172%</a:t>
              </a:r>
              <a:r>
                <a:rPr lang="en" sz="1100" b="1">
                  <a:solidFill>
                    <a:srgbClr val="333333"/>
                  </a:solidFill>
                  <a:highlight>
                    <a:schemeClr val="accent6"/>
                  </a:highlight>
                  <a:latin typeface="Raleway"/>
                  <a:ea typeface="Raleway"/>
                  <a:cs typeface="Raleway"/>
                  <a:sym typeface="Raleway"/>
                </a:rPr>
                <a:t> </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Pacing to Overall Goal</a:t>
              </a:r>
              <a:endParaRPr sz="1100" b="1">
                <a:solidFill>
                  <a:srgbClr val="333333"/>
                </a:solidFill>
                <a:latin typeface="Raleway"/>
                <a:ea typeface="Raleway"/>
                <a:cs typeface="Raleway"/>
                <a:sym typeface="Raleway"/>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p:txBody>
        </p:sp>
        <p:sp>
          <p:nvSpPr>
            <p:cNvPr id="574" name="Google Shape;574;p63"/>
            <p:cNvSpPr txBox="1"/>
            <p:nvPr/>
          </p:nvSpPr>
          <p:spPr>
            <a:xfrm>
              <a:off x="1671180" y="4584143"/>
              <a:ext cx="11937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rgbClr val="000000"/>
                  </a:solidFill>
                  <a:latin typeface="Raleway"/>
                  <a:ea typeface="Raleway"/>
                  <a:cs typeface="Raleway"/>
                  <a:sym typeface="Raleway"/>
                </a:rPr>
                <a:t>Avg CTR: </a:t>
              </a:r>
              <a:r>
                <a:rPr lang="en" sz="600">
                  <a:latin typeface="Raleway"/>
                  <a:ea typeface="Raleway"/>
                  <a:cs typeface="Raleway"/>
                  <a:sym typeface="Raleway"/>
                </a:rPr>
                <a:t>7.41</a:t>
              </a:r>
              <a:r>
                <a:rPr lang="en" sz="600">
                  <a:solidFill>
                    <a:srgbClr val="000000"/>
                  </a:solidFill>
                  <a:latin typeface="Raleway"/>
                  <a:ea typeface="Raleway"/>
                  <a:cs typeface="Raleway"/>
                  <a:sym typeface="Raleway"/>
                </a:rPr>
                <a:t>%</a:t>
              </a:r>
              <a:endParaRPr sz="600">
                <a:solidFill>
                  <a:srgbClr val="000000"/>
                </a:solidFill>
                <a:latin typeface="Raleway"/>
                <a:ea typeface="Raleway"/>
                <a:cs typeface="Raleway"/>
                <a:sym typeface="Raleway"/>
              </a:endParaRPr>
            </a:p>
          </p:txBody>
        </p:sp>
        <p:sp>
          <p:nvSpPr>
            <p:cNvPr id="575" name="Google Shape;575;p63"/>
            <p:cNvSpPr/>
            <p:nvPr/>
          </p:nvSpPr>
          <p:spPr>
            <a:xfrm>
              <a:off x="1671177" y="1231525"/>
              <a:ext cx="1193700" cy="351600"/>
            </a:xfrm>
            <a:prstGeom prst="wedgeRectCallout">
              <a:avLst>
                <a:gd name="adj1" fmla="val -21042"/>
                <a:gd name="adj2" fmla="val 50043"/>
              </a:avLst>
            </a:prstGeom>
            <a:solidFill>
              <a:srgbClr val="7878D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FFFFFF"/>
                  </a:solidFill>
                  <a:latin typeface="Raleway"/>
                  <a:ea typeface="Raleway"/>
                  <a:cs typeface="Raleway"/>
                  <a:sym typeface="Raleway"/>
                </a:rPr>
                <a:t>SEM “NEAR ME”</a:t>
              </a:r>
              <a:endParaRPr sz="900" b="1">
                <a:solidFill>
                  <a:srgbClr val="FFFFFF"/>
                </a:solidFill>
                <a:latin typeface="Raleway"/>
                <a:ea typeface="Raleway"/>
                <a:cs typeface="Raleway"/>
                <a:sym typeface="Raleway"/>
              </a:endParaRPr>
            </a:p>
          </p:txBody>
        </p:sp>
      </p:grpSp>
      <p:grpSp>
        <p:nvGrpSpPr>
          <p:cNvPr id="576" name="Google Shape;576;p63"/>
          <p:cNvGrpSpPr/>
          <p:nvPr/>
        </p:nvGrpSpPr>
        <p:grpSpPr>
          <a:xfrm>
            <a:off x="3013257" y="1154750"/>
            <a:ext cx="1251897" cy="3631800"/>
            <a:chOff x="2688706" y="1229250"/>
            <a:chExt cx="1197300" cy="3631800"/>
          </a:xfrm>
        </p:grpSpPr>
        <p:sp>
          <p:nvSpPr>
            <p:cNvPr id="577" name="Google Shape;577;p63"/>
            <p:cNvSpPr txBox="1"/>
            <p:nvPr/>
          </p:nvSpPr>
          <p:spPr>
            <a:xfrm>
              <a:off x="2852722" y="1665693"/>
              <a:ext cx="901500" cy="274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214,479</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Clicks</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10,207,647</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Impressions</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2.10%</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CTR</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$1.66</a:t>
              </a:r>
              <a:br>
                <a:rPr lang="en" sz="1000" i="1">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Avg CPM</a:t>
              </a: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11,628,000</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Impr. Goal</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9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125% </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Pacing to Overall Goal</a:t>
              </a:r>
              <a:endParaRPr sz="1100" b="1">
                <a:solidFill>
                  <a:srgbClr val="333333"/>
                </a:solidFill>
                <a:latin typeface="Raleway"/>
                <a:ea typeface="Raleway"/>
                <a:cs typeface="Raleway"/>
                <a:sym typeface="Raleway"/>
              </a:endParaRPr>
            </a:p>
          </p:txBody>
        </p:sp>
        <p:sp>
          <p:nvSpPr>
            <p:cNvPr id="578" name="Google Shape;578;p63"/>
            <p:cNvSpPr txBox="1"/>
            <p:nvPr/>
          </p:nvSpPr>
          <p:spPr>
            <a:xfrm>
              <a:off x="2688706" y="4584150"/>
              <a:ext cx="11973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rgbClr val="000000"/>
                  </a:solidFill>
                  <a:latin typeface="Raleway"/>
                  <a:ea typeface="Raleway"/>
                  <a:cs typeface="Raleway"/>
                  <a:sym typeface="Raleway"/>
                </a:rPr>
                <a:t>Avg CTR:</a:t>
              </a:r>
              <a:r>
                <a:rPr lang="en" sz="600">
                  <a:latin typeface="Raleway"/>
                  <a:ea typeface="Raleway"/>
                  <a:cs typeface="Raleway"/>
                  <a:sym typeface="Raleway"/>
                </a:rPr>
                <a:t> 2.02</a:t>
              </a:r>
              <a:r>
                <a:rPr lang="en" sz="600">
                  <a:solidFill>
                    <a:srgbClr val="000000"/>
                  </a:solidFill>
                  <a:latin typeface="Raleway"/>
                  <a:ea typeface="Raleway"/>
                  <a:cs typeface="Raleway"/>
                  <a:sym typeface="Raleway"/>
                </a:rPr>
                <a:t>%</a:t>
              </a:r>
              <a:endParaRPr/>
            </a:p>
          </p:txBody>
        </p:sp>
        <p:sp>
          <p:nvSpPr>
            <p:cNvPr id="579" name="Google Shape;579;p63"/>
            <p:cNvSpPr/>
            <p:nvPr/>
          </p:nvSpPr>
          <p:spPr>
            <a:xfrm>
              <a:off x="2798833" y="1229250"/>
              <a:ext cx="1008900" cy="351600"/>
            </a:xfrm>
            <a:prstGeom prst="wedgeRectCallout">
              <a:avLst>
                <a:gd name="adj1" fmla="val -21042"/>
                <a:gd name="adj2" fmla="val 50043"/>
              </a:avLst>
            </a:prstGeom>
            <a:solidFill>
              <a:srgbClr val="36BB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FFFFFF"/>
                  </a:solidFill>
                  <a:latin typeface="Raleway"/>
                  <a:ea typeface="Raleway"/>
                  <a:cs typeface="Raleway"/>
                  <a:sym typeface="Raleway"/>
                </a:rPr>
                <a:t>GOOGLE DISPLAY</a:t>
              </a:r>
              <a:endParaRPr sz="900" b="1">
                <a:solidFill>
                  <a:srgbClr val="FFFFFF"/>
                </a:solidFill>
                <a:latin typeface="Raleway"/>
                <a:ea typeface="Raleway"/>
                <a:cs typeface="Raleway"/>
                <a:sym typeface="Raleway"/>
              </a:endParaRPr>
            </a:p>
          </p:txBody>
        </p:sp>
      </p:grpSp>
      <p:grpSp>
        <p:nvGrpSpPr>
          <p:cNvPr id="580" name="Google Shape;580;p63"/>
          <p:cNvGrpSpPr/>
          <p:nvPr/>
        </p:nvGrpSpPr>
        <p:grpSpPr>
          <a:xfrm>
            <a:off x="4250156" y="1505400"/>
            <a:ext cx="4435751" cy="3404443"/>
            <a:chOff x="3892263" y="1595125"/>
            <a:chExt cx="4600447" cy="3404443"/>
          </a:xfrm>
        </p:grpSpPr>
        <p:sp>
          <p:nvSpPr>
            <p:cNvPr id="581" name="Google Shape;581;p63"/>
            <p:cNvSpPr/>
            <p:nvPr/>
          </p:nvSpPr>
          <p:spPr>
            <a:xfrm>
              <a:off x="3892263" y="1595125"/>
              <a:ext cx="1010700" cy="3334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3"/>
            <p:cNvSpPr txBox="1"/>
            <p:nvPr/>
          </p:nvSpPr>
          <p:spPr>
            <a:xfrm>
              <a:off x="7299009" y="4599368"/>
              <a:ext cx="119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endParaRPr/>
            </a:p>
          </p:txBody>
        </p:sp>
      </p:grpSp>
      <p:grpSp>
        <p:nvGrpSpPr>
          <p:cNvPr id="583" name="Google Shape;583;p63"/>
          <p:cNvGrpSpPr/>
          <p:nvPr/>
        </p:nvGrpSpPr>
        <p:grpSpPr>
          <a:xfrm>
            <a:off x="4178489" y="1157025"/>
            <a:ext cx="1126219" cy="3516325"/>
            <a:chOff x="4670165" y="1231525"/>
            <a:chExt cx="1158900" cy="3516325"/>
          </a:xfrm>
        </p:grpSpPr>
        <p:sp>
          <p:nvSpPr>
            <p:cNvPr id="584" name="Google Shape;584;p63"/>
            <p:cNvSpPr txBox="1"/>
            <p:nvPr/>
          </p:nvSpPr>
          <p:spPr>
            <a:xfrm>
              <a:off x="4670165" y="1615850"/>
              <a:ext cx="1158900" cy="313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143,285</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Clicks</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6,046,334</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Impressions</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2.37%</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CTR</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$1.89</a:t>
              </a:r>
              <a:br>
                <a:rPr lang="en" sz="1000" i="1">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Avg CPM</a:t>
              </a: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6,329,000 </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Impr. Goal</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9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109% </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Pacing to Overall Goal</a:t>
              </a:r>
              <a:endParaRPr sz="1100" b="1">
                <a:solidFill>
                  <a:srgbClr val="333333"/>
                </a:solidFill>
                <a:latin typeface="Raleway"/>
                <a:ea typeface="Raleway"/>
                <a:cs typeface="Raleway"/>
                <a:sym typeface="Raleway"/>
              </a:endParaRPr>
            </a:p>
            <a:p>
              <a:pPr marL="0" lvl="0" indent="0" algn="ctr" rtl="0">
                <a:spcBef>
                  <a:spcPts val="0"/>
                </a:spcBef>
                <a:spcAft>
                  <a:spcPts val="0"/>
                </a:spcAft>
                <a:buNone/>
              </a:pPr>
              <a:endParaRPr sz="1000">
                <a:latin typeface="Raleway"/>
                <a:ea typeface="Raleway"/>
                <a:cs typeface="Raleway"/>
                <a:sym typeface="Raleway"/>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p:txBody>
        </p:sp>
        <p:sp>
          <p:nvSpPr>
            <p:cNvPr id="585" name="Google Shape;585;p63"/>
            <p:cNvSpPr/>
            <p:nvPr/>
          </p:nvSpPr>
          <p:spPr>
            <a:xfrm>
              <a:off x="4734934" y="1231525"/>
              <a:ext cx="1049100" cy="351600"/>
            </a:xfrm>
            <a:prstGeom prst="wedgeRectCallout">
              <a:avLst>
                <a:gd name="adj1" fmla="val -21042"/>
                <a:gd name="adj2" fmla="val 50043"/>
              </a:avLst>
            </a:prstGeom>
            <a:solidFill>
              <a:srgbClr val="00904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FFFFFF"/>
                  </a:solidFill>
                  <a:latin typeface="Raleway"/>
                  <a:ea typeface="Raleway"/>
                  <a:cs typeface="Raleway"/>
                  <a:sym typeface="Raleway"/>
                </a:rPr>
                <a:t>GOOGLE REMARKETING</a:t>
              </a:r>
              <a:endParaRPr sz="900" b="1">
                <a:solidFill>
                  <a:srgbClr val="FFFFFF"/>
                </a:solidFill>
                <a:latin typeface="Raleway"/>
                <a:ea typeface="Raleway"/>
                <a:cs typeface="Raleway"/>
                <a:sym typeface="Raleway"/>
              </a:endParaRPr>
            </a:p>
          </p:txBody>
        </p:sp>
      </p:grpSp>
      <p:grpSp>
        <p:nvGrpSpPr>
          <p:cNvPr id="586" name="Google Shape;586;p63"/>
          <p:cNvGrpSpPr/>
          <p:nvPr/>
        </p:nvGrpSpPr>
        <p:grpSpPr>
          <a:xfrm>
            <a:off x="5372503" y="1154750"/>
            <a:ext cx="1054592" cy="3631800"/>
            <a:chOff x="6009150" y="1229250"/>
            <a:chExt cx="1008600" cy="3631800"/>
          </a:xfrm>
        </p:grpSpPr>
        <p:sp>
          <p:nvSpPr>
            <p:cNvPr id="587" name="Google Shape;587;p63"/>
            <p:cNvSpPr/>
            <p:nvPr/>
          </p:nvSpPr>
          <p:spPr>
            <a:xfrm>
              <a:off x="6009150" y="1229250"/>
              <a:ext cx="1008600" cy="363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3"/>
            <p:cNvSpPr txBox="1"/>
            <p:nvPr/>
          </p:nvSpPr>
          <p:spPr>
            <a:xfrm>
              <a:off x="6063818" y="1665694"/>
              <a:ext cx="900300" cy="255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46,709</a:t>
              </a:r>
              <a:br>
                <a:rPr lang="en" sz="1100" b="1">
                  <a:solidFill>
                    <a:srgbClr val="333333"/>
                  </a:solidFill>
                  <a:latin typeface="Raleway"/>
                  <a:ea typeface="Raleway"/>
                  <a:cs typeface="Raleway"/>
                  <a:sym typeface="Raleway"/>
                </a:rPr>
              </a:br>
              <a:r>
                <a:rPr lang="en" sz="900">
                  <a:solidFill>
                    <a:srgbClr val="333333"/>
                  </a:solidFill>
                  <a:latin typeface="Raleway Medium"/>
                  <a:ea typeface="Raleway Medium"/>
                  <a:cs typeface="Raleway Medium"/>
                  <a:sym typeface="Raleway Medium"/>
                </a:rPr>
                <a:t>Clicks</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3,539,670</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Impressions</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1.32% </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CTR</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$0.30</a:t>
              </a:r>
              <a:br>
                <a:rPr lang="en" sz="1000" i="1">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Avg CPC</a:t>
              </a: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47,619</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 Goal</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9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139% </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Pacing to Overall Goal</a:t>
              </a:r>
              <a:endParaRPr sz="1100" b="1">
                <a:solidFill>
                  <a:srgbClr val="333333"/>
                </a:solidFill>
                <a:latin typeface="Raleway"/>
                <a:ea typeface="Raleway"/>
                <a:cs typeface="Raleway"/>
                <a:sym typeface="Raleway"/>
              </a:endParaRPr>
            </a:p>
            <a:p>
              <a:pPr marL="0" lvl="0" indent="0" algn="l"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p:txBody>
        </p:sp>
        <p:sp>
          <p:nvSpPr>
            <p:cNvPr id="589" name="Google Shape;589;p63"/>
            <p:cNvSpPr txBox="1"/>
            <p:nvPr/>
          </p:nvSpPr>
          <p:spPr>
            <a:xfrm>
              <a:off x="6009150" y="4584149"/>
              <a:ext cx="10077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rgbClr val="000000"/>
                  </a:solidFill>
                  <a:latin typeface="Raleway"/>
                  <a:ea typeface="Raleway"/>
                  <a:cs typeface="Raleway"/>
                  <a:sym typeface="Raleway"/>
                </a:rPr>
                <a:t>Avg CTR </a:t>
              </a:r>
              <a:r>
                <a:rPr lang="en" sz="600">
                  <a:latin typeface="Raleway"/>
                  <a:ea typeface="Raleway"/>
                  <a:cs typeface="Raleway"/>
                  <a:sym typeface="Raleway"/>
                </a:rPr>
                <a:t>1.66</a:t>
              </a:r>
              <a:r>
                <a:rPr lang="en" sz="600">
                  <a:solidFill>
                    <a:srgbClr val="000000"/>
                  </a:solidFill>
                  <a:latin typeface="Raleway"/>
                  <a:ea typeface="Raleway"/>
                  <a:cs typeface="Raleway"/>
                  <a:sym typeface="Raleway"/>
                </a:rPr>
                <a:t>%</a:t>
              </a:r>
              <a:endParaRPr sz="600">
                <a:solidFill>
                  <a:srgbClr val="000000"/>
                </a:solidFill>
                <a:latin typeface="Raleway"/>
                <a:ea typeface="Raleway"/>
                <a:cs typeface="Raleway"/>
                <a:sym typeface="Raleway"/>
              </a:endParaRPr>
            </a:p>
          </p:txBody>
        </p:sp>
        <p:sp>
          <p:nvSpPr>
            <p:cNvPr id="590" name="Google Shape;590;p63"/>
            <p:cNvSpPr/>
            <p:nvPr/>
          </p:nvSpPr>
          <p:spPr>
            <a:xfrm>
              <a:off x="6009607" y="1231525"/>
              <a:ext cx="1007700" cy="351600"/>
            </a:xfrm>
            <a:prstGeom prst="wedgeRectCallout">
              <a:avLst>
                <a:gd name="adj1" fmla="val -21042"/>
                <a:gd name="adj2" fmla="val 50043"/>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FFFFFF"/>
                  </a:solidFill>
                  <a:latin typeface="Raleway"/>
                  <a:ea typeface="Raleway"/>
                  <a:cs typeface="Raleway"/>
                  <a:sym typeface="Raleway"/>
                </a:rPr>
                <a:t>META PROSPECTING</a:t>
              </a:r>
              <a:endParaRPr sz="900" b="1">
                <a:solidFill>
                  <a:srgbClr val="FFFFFF"/>
                </a:solidFill>
                <a:latin typeface="Raleway"/>
                <a:ea typeface="Raleway"/>
                <a:cs typeface="Raleway"/>
                <a:sym typeface="Raleway"/>
              </a:endParaRPr>
            </a:p>
          </p:txBody>
        </p:sp>
      </p:grpSp>
      <p:grpSp>
        <p:nvGrpSpPr>
          <p:cNvPr id="591" name="Google Shape;591;p63"/>
          <p:cNvGrpSpPr/>
          <p:nvPr/>
        </p:nvGrpSpPr>
        <p:grpSpPr>
          <a:xfrm>
            <a:off x="6482678" y="1154750"/>
            <a:ext cx="1054634" cy="2966943"/>
            <a:chOff x="5902275" y="1282925"/>
            <a:chExt cx="1193700" cy="2966943"/>
          </a:xfrm>
        </p:grpSpPr>
        <p:sp>
          <p:nvSpPr>
            <p:cNvPr id="592" name="Google Shape;592;p63"/>
            <p:cNvSpPr txBox="1"/>
            <p:nvPr/>
          </p:nvSpPr>
          <p:spPr>
            <a:xfrm>
              <a:off x="5966025" y="1719368"/>
              <a:ext cx="1066200" cy="253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18,504</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Clicks</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1,483,210</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Impressions</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1.25%</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CTR</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$0.69</a:t>
              </a:r>
              <a:br>
                <a:rPr lang="en" sz="1000" i="1">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Avg CPC</a:t>
              </a: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33,962 </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 Goal</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9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78% </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Pacing to Overall Goal</a:t>
              </a:r>
              <a:endParaRPr sz="1100" b="1">
                <a:solidFill>
                  <a:srgbClr val="333333"/>
                </a:solidFill>
                <a:latin typeface="Raleway"/>
                <a:ea typeface="Raleway"/>
                <a:cs typeface="Raleway"/>
                <a:sym typeface="Raleway"/>
              </a:endParaRPr>
            </a:p>
            <a:p>
              <a:pPr marL="0" lvl="0" indent="0" algn="ctr" rtl="0">
                <a:spcBef>
                  <a:spcPts val="0"/>
                </a:spcBef>
                <a:spcAft>
                  <a:spcPts val="0"/>
                </a:spcAft>
                <a:buNone/>
              </a:pPr>
              <a:endParaRPr sz="1000">
                <a:latin typeface="Raleway"/>
                <a:ea typeface="Raleway"/>
                <a:cs typeface="Raleway"/>
                <a:sym typeface="Raleway"/>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p:txBody>
        </p:sp>
        <p:sp>
          <p:nvSpPr>
            <p:cNvPr id="593" name="Google Shape;593;p63"/>
            <p:cNvSpPr/>
            <p:nvPr/>
          </p:nvSpPr>
          <p:spPr>
            <a:xfrm>
              <a:off x="5902275" y="1282925"/>
              <a:ext cx="1193700" cy="351600"/>
            </a:xfrm>
            <a:prstGeom prst="wedgeRectCallout">
              <a:avLst>
                <a:gd name="adj1" fmla="val -21042"/>
                <a:gd name="adj2" fmla="val 50043"/>
              </a:avLst>
            </a:prstGeom>
            <a:solidFill>
              <a:srgbClr val="136B9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FFFFFF"/>
                  </a:solidFill>
                  <a:latin typeface="Raleway"/>
                  <a:ea typeface="Raleway"/>
                  <a:cs typeface="Raleway"/>
                  <a:sym typeface="Raleway"/>
                </a:rPr>
                <a:t>META REMARKETING</a:t>
              </a:r>
              <a:endParaRPr sz="900" b="1">
                <a:solidFill>
                  <a:srgbClr val="FFFFFF"/>
                </a:solidFill>
                <a:latin typeface="Raleway"/>
                <a:ea typeface="Raleway"/>
                <a:cs typeface="Raleway"/>
                <a:sym typeface="Raleway"/>
              </a:endParaRPr>
            </a:p>
          </p:txBody>
        </p:sp>
      </p:grpSp>
      <p:sp>
        <p:nvSpPr>
          <p:cNvPr id="594" name="Google Shape;594;p63"/>
          <p:cNvSpPr txBox="1"/>
          <p:nvPr/>
        </p:nvSpPr>
        <p:spPr>
          <a:xfrm>
            <a:off x="6513299" y="4509650"/>
            <a:ext cx="9723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rgbClr val="000000"/>
                </a:solidFill>
                <a:latin typeface="Raleway"/>
                <a:ea typeface="Raleway"/>
                <a:cs typeface="Raleway"/>
                <a:sym typeface="Raleway"/>
              </a:rPr>
              <a:t>Avg </a:t>
            </a:r>
            <a:r>
              <a:rPr lang="en" sz="600">
                <a:latin typeface="Raleway"/>
                <a:ea typeface="Raleway"/>
                <a:cs typeface="Raleway"/>
                <a:sym typeface="Raleway"/>
              </a:rPr>
              <a:t>CTR 1.68</a:t>
            </a:r>
            <a:r>
              <a:rPr lang="en" sz="600">
                <a:solidFill>
                  <a:srgbClr val="000000"/>
                </a:solidFill>
                <a:latin typeface="Raleway"/>
                <a:ea typeface="Raleway"/>
                <a:cs typeface="Raleway"/>
                <a:sym typeface="Raleway"/>
              </a:rPr>
              <a:t>%</a:t>
            </a:r>
            <a:endParaRPr>
              <a:solidFill>
                <a:srgbClr val="000000"/>
              </a:solidFill>
            </a:endParaRPr>
          </a:p>
        </p:txBody>
      </p:sp>
      <p:sp>
        <p:nvSpPr>
          <p:cNvPr id="595" name="Google Shape;595;p63"/>
          <p:cNvSpPr txBox="1"/>
          <p:nvPr/>
        </p:nvSpPr>
        <p:spPr>
          <a:xfrm>
            <a:off x="4228577" y="4509643"/>
            <a:ext cx="10764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rgbClr val="000000"/>
                </a:solidFill>
                <a:latin typeface="Raleway"/>
                <a:ea typeface="Raleway"/>
                <a:cs typeface="Raleway"/>
                <a:sym typeface="Raleway"/>
              </a:rPr>
              <a:t>Avg CTR: </a:t>
            </a:r>
            <a:r>
              <a:rPr lang="en" sz="600">
                <a:latin typeface="Raleway"/>
                <a:ea typeface="Raleway"/>
                <a:cs typeface="Raleway"/>
                <a:sym typeface="Raleway"/>
              </a:rPr>
              <a:t>3.67</a:t>
            </a:r>
            <a:r>
              <a:rPr lang="en" sz="600">
                <a:solidFill>
                  <a:srgbClr val="000000"/>
                </a:solidFill>
                <a:latin typeface="Raleway"/>
                <a:ea typeface="Raleway"/>
                <a:cs typeface="Raleway"/>
                <a:sym typeface="Raleway"/>
              </a:rPr>
              <a:t>%</a:t>
            </a:r>
            <a:endParaRPr sz="600">
              <a:solidFill>
                <a:srgbClr val="000000"/>
              </a:solidFill>
              <a:latin typeface="Raleway"/>
              <a:ea typeface="Raleway"/>
              <a:cs typeface="Raleway"/>
              <a:sym typeface="Ralewa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4"/>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01" name="Google Shape;601;p64"/>
          <p:cNvSpPr txBox="1"/>
          <p:nvPr/>
        </p:nvSpPr>
        <p:spPr>
          <a:xfrm>
            <a:off x="487750" y="340975"/>
            <a:ext cx="8634600" cy="369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YTD Digital Performance</a:t>
            </a:r>
            <a:endParaRPr sz="2200">
              <a:solidFill>
                <a:srgbClr val="FFFFFF"/>
              </a:solidFill>
              <a:latin typeface="Raleway ExtraBold"/>
              <a:ea typeface="Raleway ExtraBold"/>
              <a:cs typeface="Raleway ExtraBold"/>
              <a:sym typeface="Raleway ExtraBold"/>
            </a:endParaRPr>
          </a:p>
        </p:txBody>
      </p:sp>
      <p:sp>
        <p:nvSpPr>
          <p:cNvPr id="602" name="Google Shape;602;p64"/>
          <p:cNvSpPr/>
          <p:nvPr/>
        </p:nvSpPr>
        <p:spPr>
          <a:xfrm>
            <a:off x="5759025" y="317875"/>
            <a:ext cx="1472400" cy="4155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E7E514"/>
                </a:solidFill>
                <a:latin typeface="Raleway ExtraBold"/>
                <a:ea typeface="Raleway ExtraBold"/>
                <a:cs typeface="Raleway ExtraBold"/>
                <a:sym typeface="Raleway ExtraBold"/>
              </a:rPr>
              <a:t>34M+</a:t>
            </a:r>
            <a:endParaRPr sz="1500" b="1">
              <a:solidFill>
                <a:srgbClr val="E7E514"/>
              </a:solidFill>
              <a:latin typeface="Raleway"/>
              <a:ea typeface="Raleway"/>
              <a:cs typeface="Raleway"/>
              <a:sym typeface="Raleway"/>
            </a:endParaRPr>
          </a:p>
          <a:p>
            <a:pPr marL="0" lvl="0" indent="0" algn="ctr" rtl="0">
              <a:spcBef>
                <a:spcPts val="0"/>
              </a:spcBef>
              <a:spcAft>
                <a:spcPts val="0"/>
              </a:spcAft>
              <a:buNone/>
            </a:pPr>
            <a:r>
              <a:rPr lang="en" sz="1000">
                <a:solidFill>
                  <a:schemeClr val="lt1"/>
                </a:solidFill>
                <a:latin typeface="Raleway SemiBold"/>
                <a:ea typeface="Raleway SemiBold"/>
                <a:cs typeface="Raleway SemiBold"/>
                <a:sym typeface="Raleway SemiBold"/>
              </a:rPr>
              <a:t>Branded Impressions</a:t>
            </a:r>
            <a:endParaRPr sz="1300">
              <a:solidFill>
                <a:schemeClr val="lt1"/>
              </a:solidFill>
              <a:latin typeface="Raleway ExtraBold"/>
              <a:ea typeface="Raleway ExtraBold"/>
              <a:cs typeface="Raleway ExtraBold"/>
              <a:sym typeface="Raleway ExtraBold"/>
            </a:endParaRPr>
          </a:p>
        </p:txBody>
      </p:sp>
      <p:sp>
        <p:nvSpPr>
          <p:cNvPr id="603" name="Google Shape;603;p64"/>
          <p:cNvSpPr/>
          <p:nvPr/>
        </p:nvSpPr>
        <p:spPr>
          <a:xfrm>
            <a:off x="7115442" y="317877"/>
            <a:ext cx="1472400" cy="4155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E7E514"/>
                </a:solidFill>
                <a:latin typeface="Raleway ExtraBold"/>
                <a:ea typeface="Raleway ExtraBold"/>
                <a:cs typeface="Raleway ExtraBold"/>
                <a:sym typeface="Raleway ExtraBold"/>
              </a:rPr>
              <a:t>579,369</a:t>
            </a:r>
            <a:endParaRPr sz="1500" b="1">
              <a:solidFill>
                <a:srgbClr val="E7E514"/>
              </a:solidFill>
              <a:latin typeface="Raleway"/>
              <a:ea typeface="Raleway"/>
              <a:cs typeface="Raleway"/>
              <a:sym typeface="Raleway"/>
            </a:endParaRPr>
          </a:p>
          <a:p>
            <a:pPr marL="0" marR="0" lvl="0" indent="0" algn="ctr" rtl="0">
              <a:lnSpc>
                <a:spcPct val="100000"/>
              </a:lnSpc>
              <a:spcBef>
                <a:spcPts val="0"/>
              </a:spcBef>
              <a:spcAft>
                <a:spcPts val="0"/>
              </a:spcAft>
              <a:buNone/>
            </a:pPr>
            <a:r>
              <a:rPr lang="en" sz="1000">
                <a:solidFill>
                  <a:schemeClr val="lt1"/>
                </a:solidFill>
                <a:latin typeface="Raleway SemiBold"/>
                <a:ea typeface="Raleway SemiBold"/>
                <a:cs typeface="Raleway SemiBold"/>
                <a:sym typeface="Raleway SemiBold"/>
              </a:rPr>
              <a:t>Clicks</a:t>
            </a:r>
            <a:endParaRPr sz="1300">
              <a:solidFill>
                <a:schemeClr val="lt1"/>
              </a:solidFill>
              <a:latin typeface="Raleway ExtraBold"/>
              <a:ea typeface="Raleway ExtraBold"/>
              <a:cs typeface="Raleway ExtraBold"/>
              <a:sym typeface="Raleway ExtraBold"/>
            </a:endParaRPr>
          </a:p>
        </p:txBody>
      </p:sp>
      <p:sp>
        <p:nvSpPr>
          <p:cNvPr id="604" name="Google Shape;604;p64"/>
          <p:cNvSpPr txBox="1"/>
          <p:nvPr/>
        </p:nvSpPr>
        <p:spPr>
          <a:xfrm rot="-634651" flipH="1">
            <a:off x="4712465" y="184266"/>
            <a:ext cx="902129" cy="46171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lt1"/>
                </a:solidFill>
                <a:latin typeface="Rock Salt"/>
                <a:ea typeface="Rock Salt"/>
                <a:cs typeface="Rock Salt"/>
                <a:sym typeface="Rock Salt"/>
              </a:rPr>
              <a:t>impressive right?</a:t>
            </a:r>
            <a:endParaRPr sz="900">
              <a:solidFill>
                <a:schemeClr val="lt1"/>
              </a:solidFill>
              <a:latin typeface="Rock Salt"/>
              <a:ea typeface="Rock Salt"/>
              <a:cs typeface="Rock Salt"/>
              <a:sym typeface="Rock Salt"/>
            </a:endParaRPr>
          </a:p>
        </p:txBody>
      </p:sp>
      <p:pic>
        <p:nvPicPr>
          <p:cNvPr id="605" name="Google Shape;605;p64"/>
          <p:cNvPicPr preferRelativeResize="0"/>
          <p:nvPr/>
        </p:nvPicPr>
        <p:blipFill>
          <a:blip r:embed="rId3">
            <a:alphaModFix/>
          </a:blip>
          <a:stretch>
            <a:fillRect/>
          </a:stretch>
        </p:blipFill>
        <p:spPr>
          <a:xfrm rot="-215293" flipH="1">
            <a:off x="5564743" y="360801"/>
            <a:ext cx="297001" cy="108625"/>
          </a:xfrm>
          <a:prstGeom prst="rect">
            <a:avLst/>
          </a:prstGeom>
          <a:noFill/>
          <a:ln>
            <a:noFill/>
          </a:ln>
        </p:spPr>
      </p:pic>
      <p:grpSp>
        <p:nvGrpSpPr>
          <p:cNvPr id="606" name="Google Shape;606;p64"/>
          <p:cNvGrpSpPr/>
          <p:nvPr/>
        </p:nvGrpSpPr>
        <p:grpSpPr>
          <a:xfrm>
            <a:off x="917596" y="1220073"/>
            <a:ext cx="1015719" cy="3185643"/>
            <a:chOff x="671125" y="1231525"/>
            <a:chExt cx="1193700" cy="3185643"/>
          </a:xfrm>
        </p:grpSpPr>
        <p:sp>
          <p:nvSpPr>
            <p:cNvPr id="607" name="Google Shape;607;p64"/>
            <p:cNvSpPr txBox="1"/>
            <p:nvPr/>
          </p:nvSpPr>
          <p:spPr>
            <a:xfrm>
              <a:off x="734875" y="1667968"/>
              <a:ext cx="1066200" cy="274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333333"/>
                  </a:solidFill>
                  <a:latin typeface="Raleway"/>
                  <a:ea typeface="Raleway"/>
                  <a:cs typeface="Raleway"/>
                  <a:sym typeface="Raleway"/>
                </a:rPr>
                <a:t>3,230</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Clicks</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r>
                <a:rPr lang="en" sz="1100" b="1">
                  <a:solidFill>
                    <a:srgbClr val="333333"/>
                  </a:solidFill>
                  <a:latin typeface="Raleway"/>
                  <a:ea typeface="Raleway"/>
                  <a:cs typeface="Raleway"/>
                  <a:sym typeface="Raleway"/>
                </a:rPr>
                <a:t>2,024,975</a:t>
              </a:r>
              <a:endParaRPr sz="1000" b="1">
                <a:solidFill>
                  <a:srgbClr val="333333"/>
                </a:solidFill>
                <a:latin typeface="Raleway"/>
                <a:ea typeface="Raleway"/>
                <a:cs typeface="Raleway"/>
                <a:sym typeface="Raleway"/>
              </a:endParaRPr>
            </a:p>
            <a:p>
              <a:pPr marL="0" marR="0" lvl="0" indent="0" algn="ctr" rtl="0">
                <a:lnSpc>
                  <a:spcPct val="100000"/>
                </a:lnSpc>
                <a:spcBef>
                  <a:spcPts val="0"/>
                </a:spcBef>
                <a:spcAft>
                  <a:spcPts val="0"/>
                </a:spcAft>
                <a:buNone/>
              </a:pPr>
              <a:r>
                <a:rPr lang="en" sz="900">
                  <a:solidFill>
                    <a:srgbClr val="333333"/>
                  </a:solidFill>
                  <a:latin typeface="Raleway Medium"/>
                  <a:ea typeface="Raleway Medium"/>
                  <a:cs typeface="Raleway Medium"/>
                  <a:sym typeface="Raleway Medium"/>
                </a:rPr>
                <a:t>Impressions</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r>
                <a:rPr lang="en" sz="1100" b="1">
                  <a:solidFill>
                    <a:srgbClr val="333333"/>
                  </a:solidFill>
                  <a:latin typeface="Raleway"/>
                  <a:ea typeface="Raleway"/>
                  <a:cs typeface="Raleway"/>
                  <a:sym typeface="Raleway"/>
                </a:rPr>
                <a:t>0.16% </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CTR</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r>
                <a:rPr lang="en" sz="1100" b="1">
                  <a:solidFill>
                    <a:srgbClr val="333333"/>
                  </a:solidFill>
                  <a:latin typeface="Raleway"/>
                  <a:ea typeface="Raleway"/>
                  <a:cs typeface="Raleway"/>
                  <a:sym typeface="Raleway"/>
                </a:rPr>
                <a:t>$1.5M</a:t>
              </a:r>
              <a:br>
                <a:rPr lang="en" sz="1000" i="1">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Gross Booking $</a:t>
              </a: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endParaRPr sz="10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None/>
              </a:pPr>
              <a:r>
                <a:rPr lang="en" sz="1100" b="1">
                  <a:solidFill>
                    <a:srgbClr val="333333"/>
                  </a:solidFill>
                  <a:latin typeface="Raleway"/>
                  <a:ea typeface="Raleway"/>
                  <a:cs typeface="Raleway"/>
                  <a:sym typeface="Raleway"/>
                </a:rPr>
                <a:t>3,833,000</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Impr Goal</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endParaRPr sz="9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100% </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Pacing to Overall Goal</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None/>
              </a:pPr>
              <a:endParaRPr sz="900">
                <a:solidFill>
                  <a:srgbClr val="333333"/>
                </a:solidFill>
                <a:highlight>
                  <a:srgbClr val="EEFF41"/>
                </a:highlight>
                <a:latin typeface="Raleway Medium"/>
                <a:ea typeface="Raleway Medium"/>
                <a:cs typeface="Raleway Medium"/>
                <a:sym typeface="Raleway Medium"/>
              </a:endParaRPr>
            </a:p>
          </p:txBody>
        </p:sp>
        <p:sp>
          <p:nvSpPr>
            <p:cNvPr id="608" name="Google Shape;608;p64"/>
            <p:cNvSpPr/>
            <p:nvPr/>
          </p:nvSpPr>
          <p:spPr>
            <a:xfrm>
              <a:off x="671125" y="1231525"/>
              <a:ext cx="1193700" cy="351600"/>
            </a:xfrm>
            <a:prstGeom prst="wedgeRectCallout">
              <a:avLst>
                <a:gd name="adj1" fmla="val -21042"/>
                <a:gd name="adj2" fmla="val 50043"/>
              </a:avLst>
            </a:prstGeom>
            <a:solidFill>
              <a:srgbClr val="D154B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FFFFFF"/>
                  </a:solidFill>
                  <a:latin typeface="Raleway"/>
                  <a:ea typeface="Raleway"/>
                  <a:cs typeface="Raleway"/>
                  <a:sym typeface="Raleway"/>
                </a:rPr>
                <a:t>EXPEDIA</a:t>
              </a:r>
              <a:endParaRPr sz="900" b="1">
                <a:solidFill>
                  <a:srgbClr val="FFFFFF"/>
                </a:solidFill>
                <a:latin typeface="Raleway"/>
                <a:ea typeface="Raleway"/>
                <a:cs typeface="Raleway"/>
                <a:sym typeface="Raleway"/>
              </a:endParaRPr>
            </a:p>
          </p:txBody>
        </p:sp>
      </p:grpSp>
      <p:grpSp>
        <p:nvGrpSpPr>
          <p:cNvPr id="609" name="Google Shape;609;p64"/>
          <p:cNvGrpSpPr/>
          <p:nvPr/>
        </p:nvGrpSpPr>
        <p:grpSpPr>
          <a:xfrm>
            <a:off x="2029926" y="1215525"/>
            <a:ext cx="1076482" cy="3634068"/>
            <a:chOff x="1671177" y="1226975"/>
            <a:chExt cx="1193703" cy="3634068"/>
          </a:xfrm>
        </p:grpSpPr>
        <p:sp>
          <p:nvSpPr>
            <p:cNvPr id="610" name="Google Shape;610;p64"/>
            <p:cNvSpPr/>
            <p:nvPr/>
          </p:nvSpPr>
          <p:spPr>
            <a:xfrm>
              <a:off x="1671177" y="1226975"/>
              <a:ext cx="1193700" cy="36318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4"/>
            <p:cNvSpPr txBox="1"/>
            <p:nvPr/>
          </p:nvSpPr>
          <p:spPr>
            <a:xfrm>
              <a:off x="1734927" y="1667968"/>
              <a:ext cx="1066200" cy="27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5,904</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Clicks</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5,556,174</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Impressions</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0.11% </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CTR</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$9.00</a:t>
              </a:r>
              <a:br>
                <a:rPr lang="en" sz="1000" i="1">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Avg CPM</a:t>
              </a: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5,555,555</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Impr. Goal</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900">
                <a:solidFill>
                  <a:srgbClr val="333333"/>
                </a:solidFill>
                <a:highlight>
                  <a:srgbClr val="EEFF41"/>
                </a:highlight>
                <a:latin typeface="Raleway Medium"/>
                <a:ea typeface="Raleway Medium"/>
                <a:cs typeface="Raleway Medium"/>
                <a:sym typeface="Raleway Medium"/>
              </a:endParaRPr>
            </a:p>
            <a:p>
              <a:pPr marL="0" lvl="0" indent="0" algn="l" rtl="0">
                <a:spcBef>
                  <a:spcPts val="0"/>
                </a:spcBef>
                <a:spcAft>
                  <a:spcPts val="0"/>
                </a:spcAft>
                <a:buClr>
                  <a:srgbClr val="000000"/>
                </a:buClr>
                <a:buSzPts val="1100"/>
                <a:buFont typeface="Arial"/>
                <a:buNone/>
              </a:pPr>
              <a:r>
                <a:rPr lang="en" sz="1000" b="1">
                  <a:solidFill>
                    <a:srgbClr val="333333"/>
                  </a:solidFill>
                  <a:latin typeface="Raleway"/>
                  <a:ea typeface="Raleway"/>
                  <a:cs typeface="Raleway"/>
                  <a:sym typeface="Raleway"/>
                </a:rPr>
                <a:t>CAMPAIGN COMPLETE</a:t>
              </a:r>
              <a:endParaRPr sz="1000" b="1">
                <a:solidFill>
                  <a:srgbClr val="333333"/>
                </a:solidFill>
                <a:latin typeface="Raleway"/>
                <a:ea typeface="Raleway"/>
                <a:cs typeface="Raleway"/>
                <a:sym typeface="Raleway"/>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p:txBody>
        </p:sp>
        <p:sp>
          <p:nvSpPr>
            <p:cNvPr id="612" name="Google Shape;612;p64"/>
            <p:cNvSpPr txBox="1"/>
            <p:nvPr/>
          </p:nvSpPr>
          <p:spPr>
            <a:xfrm>
              <a:off x="1671180" y="4584143"/>
              <a:ext cx="11937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rgbClr val="000000"/>
                  </a:solidFill>
                  <a:latin typeface="Raleway"/>
                  <a:ea typeface="Raleway"/>
                  <a:cs typeface="Raleway"/>
                  <a:sym typeface="Raleway"/>
                </a:rPr>
                <a:t>Avg CTR: </a:t>
              </a:r>
              <a:r>
                <a:rPr lang="en" sz="600">
                  <a:latin typeface="Raleway"/>
                  <a:ea typeface="Raleway"/>
                  <a:cs typeface="Raleway"/>
                  <a:sym typeface="Raleway"/>
                </a:rPr>
                <a:t>0.10</a:t>
              </a:r>
              <a:r>
                <a:rPr lang="en" sz="600">
                  <a:solidFill>
                    <a:srgbClr val="000000"/>
                  </a:solidFill>
                  <a:latin typeface="Raleway"/>
                  <a:ea typeface="Raleway"/>
                  <a:cs typeface="Raleway"/>
                  <a:sym typeface="Raleway"/>
                </a:rPr>
                <a:t>%</a:t>
              </a:r>
              <a:endParaRPr sz="600">
                <a:solidFill>
                  <a:srgbClr val="000000"/>
                </a:solidFill>
                <a:latin typeface="Raleway"/>
                <a:ea typeface="Raleway"/>
                <a:cs typeface="Raleway"/>
                <a:sym typeface="Raleway"/>
              </a:endParaRPr>
            </a:p>
          </p:txBody>
        </p:sp>
        <p:sp>
          <p:nvSpPr>
            <p:cNvPr id="613" name="Google Shape;613;p64"/>
            <p:cNvSpPr/>
            <p:nvPr/>
          </p:nvSpPr>
          <p:spPr>
            <a:xfrm>
              <a:off x="1671177" y="1231525"/>
              <a:ext cx="1193700" cy="351600"/>
            </a:xfrm>
            <a:prstGeom prst="wedgeRectCallout">
              <a:avLst>
                <a:gd name="adj1" fmla="val -21042"/>
                <a:gd name="adj2" fmla="val 50043"/>
              </a:avLst>
            </a:prstGeom>
            <a:solidFill>
              <a:srgbClr val="7878D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FFFFFF"/>
                  </a:solidFill>
                  <a:latin typeface="Raleway"/>
                  <a:ea typeface="Raleway"/>
                  <a:cs typeface="Raleway"/>
                  <a:sym typeface="Raleway"/>
                </a:rPr>
                <a:t>EPSILON</a:t>
              </a:r>
              <a:endParaRPr sz="900" b="1">
                <a:solidFill>
                  <a:srgbClr val="FFFFFF"/>
                </a:solidFill>
                <a:latin typeface="Raleway"/>
                <a:ea typeface="Raleway"/>
                <a:cs typeface="Raleway"/>
                <a:sym typeface="Raleway"/>
              </a:endParaRPr>
            </a:p>
          </p:txBody>
        </p:sp>
      </p:grpSp>
      <p:grpSp>
        <p:nvGrpSpPr>
          <p:cNvPr id="614" name="Google Shape;614;p64"/>
          <p:cNvGrpSpPr/>
          <p:nvPr/>
        </p:nvGrpSpPr>
        <p:grpSpPr>
          <a:xfrm>
            <a:off x="3099407" y="1217800"/>
            <a:ext cx="1251897" cy="3631800"/>
            <a:chOff x="2688706" y="1229250"/>
            <a:chExt cx="1197300" cy="3631800"/>
          </a:xfrm>
        </p:grpSpPr>
        <p:sp>
          <p:nvSpPr>
            <p:cNvPr id="615" name="Google Shape;615;p64"/>
            <p:cNvSpPr txBox="1"/>
            <p:nvPr/>
          </p:nvSpPr>
          <p:spPr>
            <a:xfrm>
              <a:off x="2852722" y="1665693"/>
              <a:ext cx="901500" cy="274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2,464</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Clicks</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3,860,800</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Impressions</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0.06% </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CTR</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$6.06</a:t>
              </a:r>
              <a:br>
                <a:rPr lang="en" sz="1000" i="1">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Avg CPM</a:t>
              </a: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3,571,000</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Impr. Goal</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9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100% </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Pacing to Overall Goal</a:t>
              </a:r>
              <a:endParaRPr sz="1100" b="1">
                <a:solidFill>
                  <a:srgbClr val="333333"/>
                </a:solidFill>
                <a:latin typeface="Raleway"/>
                <a:ea typeface="Raleway"/>
                <a:cs typeface="Raleway"/>
                <a:sym typeface="Raleway"/>
              </a:endParaRPr>
            </a:p>
          </p:txBody>
        </p:sp>
        <p:sp>
          <p:nvSpPr>
            <p:cNvPr id="616" name="Google Shape;616;p64"/>
            <p:cNvSpPr txBox="1"/>
            <p:nvPr/>
          </p:nvSpPr>
          <p:spPr>
            <a:xfrm>
              <a:off x="2688706" y="4584150"/>
              <a:ext cx="11973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rgbClr val="000000"/>
                  </a:solidFill>
                  <a:latin typeface="Raleway"/>
                  <a:ea typeface="Raleway"/>
                  <a:cs typeface="Raleway"/>
                  <a:sym typeface="Raleway"/>
                </a:rPr>
                <a:t>Avg CTR:</a:t>
              </a:r>
              <a:r>
                <a:rPr lang="en" sz="600">
                  <a:latin typeface="Raleway"/>
                  <a:ea typeface="Raleway"/>
                  <a:cs typeface="Raleway"/>
                  <a:sym typeface="Raleway"/>
                </a:rPr>
                <a:t> 0.59</a:t>
              </a:r>
              <a:r>
                <a:rPr lang="en" sz="600">
                  <a:solidFill>
                    <a:srgbClr val="000000"/>
                  </a:solidFill>
                  <a:latin typeface="Raleway"/>
                  <a:ea typeface="Raleway"/>
                  <a:cs typeface="Raleway"/>
                  <a:sym typeface="Raleway"/>
                </a:rPr>
                <a:t>%</a:t>
              </a:r>
              <a:endParaRPr/>
            </a:p>
          </p:txBody>
        </p:sp>
        <p:sp>
          <p:nvSpPr>
            <p:cNvPr id="617" name="Google Shape;617;p64"/>
            <p:cNvSpPr/>
            <p:nvPr/>
          </p:nvSpPr>
          <p:spPr>
            <a:xfrm>
              <a:off x="2798833" y="1229250"/>
              <a:ext cx="1008900" cy="351600"/>
            </a:xfrm>
            <a:prstGeom prst="wedgeRectCallout">
              <a:avLst>
                <a:gd name="adj1" fmla="val -21042"/>
                <a:gd name="adj2" fmla="val 50043"/>
              </a:avLst>
            </a:prstGeom>
            <a:solidFill>
              <a:srgbClr val="36BBE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FFFFFF"/>
                  </a:solidFill>
                  <a:latin typeface="Raleway"/>
                  <a:ea typeface="Raleway"/>
                  <a:cs typeface="Raleway"/>
                  <a:sym typeface="Raleway"/>
                </a:rPr>
                <a:t>MOBILEFUSE</a:t>
              </a:r>
              <a:endParaRPr sz="900" b="1">
                <a:solidFill>
                  <a:srgbClr val="FFFFFF"/>
                </a:solidFill>
                <a:latin typeface="Raleway"/>
                <a:ea typeface="Raleway"/>
                <a:cs typeface="Raleway"/>
                <a:sym typeface="Raleway"/>
              </a:endParaRPr>
            </a:p>
          </p:txBody>
        </p:sp>
      </p:grpSp>
      <p:grpSp>
        <p:nvGrpSpPr>
          <p:cNvPr id="618" name="Google Shape;618;p64"/>
          <p:cNvGrpSpPr/>
          <p:nvPr/>
        </p:nvGrpSpPr>
        <p:grpSpPr>
          <a:xfrm>
            <a:off x="4336306" y="1568450"/>
            <a:ext cx="4435751" cy="3404443"/>
            <a:chOff x="3892263" y="1595125"/>
            <a:chExt cx="4600447" cy="3404443"/>
          </a:xfrm>
        </p:grpSpPr>
        <p:sp>
          <p:nvSpPr>
            <p:cNvPr id="619" name="Google Shape;619;p64"/>
            <p:cNvSpPr/>
            <p:nvPr/>
          </p:nvSpPr>
          <p:spPr>
            <a:xfrm>
              <a:off x="3892263" y="1595125"/>
              <a:ext cx="1010700" cy="3334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4"/>
            <p:cNvSpPr txBox="1"/>
            <p:nvPr/>
          </p:nvSpPr>
          <p:spPr>
            <a:xfrm>
              <a:off x="7299009" y="4599368"/>
              <a:ext cx="119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endParaRPr/>
            </a:p>
          </p:txBody>
        </p:sp>
      </p:grpSp>
      <p:grpSp>
        <p:nvGrpSpPr>
          <p:cNvPr id="621" name="Google Shape;621;p64"/>
          <p:cNvGrpSpPr/>
          <p:nvPr/>
        </p:nvGrpSpPr>
        <p:grpSpPr>
          <a:xfrm>
            <a:off x="4264639" y="1220075"/>
            <a:ext cx="1126219" cy="3516325"/>
            <a:chOff x="4670165" y="1231525"/>
            <a:chExt cx="1158900" cy="3516325"/>
          </a:xfrm>
        </p:grpSpPr>
        <p:sp>
          <p:nvSpPr>
            <p:cNvPr id="622" name="Google Shape;622;p64"/>
            <p:cNvSpPr txBox="1"/>
            <p:nvPr/>
          </p:nvSpPr>
          <p:spPr>
            <a:xfrm>
              <a:off x="4670165" y="1615850"/>
              <a:ext cx="1158900" cy="313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320</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Clicks</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787,197</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Impressions</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0.04% </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CTR</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$30</a:t>
              </a:r>
              <a:br>
                <a:rPr lang="en" sz="1000" i="1">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Avg CPM</a:t>
              </a: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1,667,000 </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Impr. Goal</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9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100% </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Pacing to Overall Goal</a:t>
              </a:r>
              <a:endParaRPr sz="1100" b="1">
                <a:solidFill>
                  <a:srgbClr val="333333"/>
                </a:solidFill>
                <a:latin typeface="Raleway"/>
                <a:ea typeface="Raleway"/>
                <a:cs typeface="Raleway"/>
                <a:sym typeface="Raleway"/>
              </a:endParaRPr>
            </a:p>
            <a:p>
              <a:pPr marL="0" lvl="0" indent="0" algn="ctr" rtl="0">
                <a:spcBef>
                  <a:spcPts val="0"/>
                </a:spcBef>
                <a:spcAft>
                  <a:spcPts val="0"/>
                </a:spcAft>
                <a:buNone/>
              </a:pPr>
              <a:endParaRPr sz="1000">
                <a:latin typeface="Raleway"/>
                <a:ea typeface="Raleway"/>
                <a:cs typeface="Raleway"/>
                <a:sym typeface="Raleway"/>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p:txBody>
        </p:sp>
        <p:sp>
          <p:nvSpPr>
            <p:cNvPr id="623" name="Google Shape;623;p64"/>
            <p:cNvSpPr/>
            <p:nvPr/>
          </p:nvSpPr>
          <p:spPr>
            <a:xfrm>
              <a:off x="4734927" y="1231525"/>
              <a:ext cx="999600" cy="351600"/>
            </a:xfrm>
            <a:prstGeom prst="wedgeRectCallout">
              <a:avLst>
                <a:gd name="adj1" fmla="val -21042"/>
                <a:gd name="adj2" fmla="val 50043"/>
              </a:avLst>
            </a:prstGeom>
            <a:solidFill>
              <a:srgbClr val="00904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FFFFFF"/>
                  </a:solidFill>
                  <a:latin typeface="Raleway"/>
                  <a:ea typeface="Raleway"/>
                  <a:cs typeface="Raleway"/>
                  <a:sym typeface="Raleway"/>
                </a:rPr>
                <a:t>AZIRA (CTV)</a:t>
              </a:r>
              <a:endParaRPr sz="900" b="1">
                <a:solidFill>
                  <a:srgbClr val="FFFFFF"/>
                </a:solidFill>
                <a:latin typeface="Raleway"/>
                <a:ea typeface="Raleway"/>
                <a:cs typeface="Raleway"/>
                <a:sym typeface="Raleway"/>
              </a:endParaRPr>
            </a:p>
          </p:txBody>
        </p:sp>
      </p:grpSp>
      <p:sp>
        <p:nvSpPr>
          <p:cNvPr id="624" name="Google Shape;624;p64"/>
          <p:cNvSpPr/>
          <p:nvPr/>
        </p:nvSpPr>
        <p:spPr>
          <a:xfrm>
            <a:off x="5458654" y="1217800"/>
            <a:ext cx="1054500" cy="363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4"/>
          <p:cNvSpPr txBox="1"/>
          <p:nvPr/>
        </p:nvSpPr>
        <p:spPr>
          <a:xfrm>
            <a:off x="4314727" y="4572693"/>
            <a:ext cx="1076400" cy="27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rgbClr val="000000"/>
                </a:solidFill>
                <a:latin typeface="Raleway"/>
                <a:ea typeface="Raleway"/>
                <a:cs typeface="Raleway"/>
                <a:sym typeface="Raleway"/>
              </a:rPr>
              <a:t>Avg CTR: </a:t>
            </a:r>
            <a:r>
              <a:rPr lang="en" sz="600">
                <a:latin typeface="Raleway"/>
                <a:ea typeface="Raleway"/>
                <a:cs typeface="Raleway"/>
                <a:sym typeface="Raleway"/>
              </a:rPr>
              <a:t>0.13</a:t>
            </a:r>
            <a:r>
              <a:rPr lang="en" sz="600">
                <a:solidFill>
                  <a:srgbClr val="000000"/>
                </a:solidFill>
                <a:latin typeface="Raleway"/>
                <a:ea typeface="Raleway"/>
                <a:cs typeface="Raleway"/>
                <a:sym typeface="Raleway"/>
              </a:rPr>
              <a:t>%</a:t>
            </a:r>
            <a:endParaRPr sz="600">
              <a:solidFill>
                <a:srgbClr val="000000"/>
              </a:solidFill>
              <a:latin typeface="Raleway"/>
              <a:ea typeface="Raleway"/>
              <a:cs typeface="Raleway"/>
              <a:sym typeface="Raleway"/>
            </a:endParaRPr>
          </a:p>
        </p:txBody>
      </p:sp>
      <p:sp>
        <p:nvSpPr>
          <p:cNvPr id="626" name="Google Shape;626;p64"/>
          <p:cNvSpPr txBox="1"/>
          <p:nvPr/>
        </p:nvSpPr>
        <p:spPr>
          <a:xfrm>
            <a:off x="487750" y="657225"/>
            <a:ext cx="3000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lt1"/>
                </a:solidFill>
                <a:latin typeface="Raleway ExtraBold"/>
                <a:ea typeface="Raleway ExtraBold"/>
                <a:cs typeface="Raleway ExtraBold"/>
                <a:sym typeface="Raleway ExtraBold"/>
              </a:rPr>
              <a:t>Continued</a:t>
            </a:r>
            <a:endParaRPr sz="1700">
              <a:solidFill>
                <a:schemeClr val="lt1"/>
              </a:solidFill>
              <a:latin typeface="Raleway ExtraBold"/>
              <a:ea typeface="Raleway ExtraBold"/>
              <a:cs typeface="Raleway ExtraBold"/>
              <a:sym typeface="Raleway ExtraBold"/>
            </a:endParaRPr>
          </a:p>
        </p:txBody>
      </p:sp>
      <p:grpSp>
        <p:nvGrpSpPr>
          <p:cNvPr id="627" name="Google Shape;627;p64"/>
          <p:cNvGrpSpPr/>
          <p:nvPr/>
        </p:nvGrpSpPr>
        <p:grpSpPr>
          <a:xfrm>
            <a:off x="5391131" y="1220075"/>
            <a:ext cx="1053651" cy="3759677"/>
            <a:chOff x="6009607" y="1231525"/>
            <a:chExt cx="1007700" cy="3759677"/>
          </a:xfrm>
        </p:grpSpPr>
        <p:sp>
          <p:nvSpPr>
            <p:cNvPr id="628" name="Google Shape;628;p64"/>
            <p:cNvSpPr txBox="1"/>
            <p:nvPr/>
          </p:nvSpPr>
          <p:spPr>
            <a:xfrm>
              <a:off x="6063828" y="1665702"/>
              <a:ext cx="900300" cy="3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10,236</a:t>
              </a:r>
              <a:br>
                <a:rPr lang="en" sz="1100" b="1">
                  <a:solidFill>
                    <a:srgbClr val="333333"/>
                  </a:solidFill>
                  <a:latin typeface="Raleway"/>
                  <a:ea typeface="Raleway"/>
                  <a:cs typeface="Raleway"/>
                  <a:sym typeface="Raleway"/>
                </a:rPr>
              </a:br>
              <a:r>
                <a:rPr lang="en" sz="900">
                  <a:solidFill>
                    <a:srgbClr val="333333"/>
                  </a:solidFill>
                  <a:latin typeface="Raleway Medium"/>
                  <a:ea typeface="Raleway Medium"/>
                  <a:cs typeface="Raleway Medium"/>
                  <a:sym typeface="Raleway Medium"/>
                </a:rPr>
                <a:t>Clicks</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17,460</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Impressions</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chemeClr val="dk1"/>
                </a:buClr>
                <a:buSzPts val="1100"/>
                <a:buFont typeface="Arial"/>
                <a:buNone/>
              </a:pPr>
              <a:r>
                <a:rPr lang="en" sz="1100" b="1">
                  <a:solidFill>
                    <a:srgbClr val="333333"/>
                  </a:solidFill>
                  <a:latin typeface="Raleway"/>
                  <a:ea typeface="Raleway"/>
                  <a:cs typeface="Raleway"/>
                  <a:sym typeface="Raleway"/>
                </a:rPr>
                <a:t>58% </a:t>
              </a:r>
              <a:endParaRPr sz="1000" b="1">
                <a:solidFill>
                  <a:srgbClr val="333333"/>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sz="900">
                  <a:solidFill>
                    <a:srgbClr val="333333"/>
                  </a:solidFill>
                  <a:latin typeface="Raleway Medium"/>
                  <a:ea typeface="Raleway Medium"/>
                  <a:cs typeface="Raleway Medium"/>
                  <a:sym typeface="Raleway Medium"/>
                </a:rPr>
                <a:t>CTR</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10,000</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Impr. Goal</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9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000" b="1">
                  <a:solidFill>
                    <a:srgbClr val="333333"/>
                  </a:solidFill>
                  <a:latin typeface="Raleway"/>
                  <a:ea typeface="Raleway"/>
                  <a:cs typeface="Raleway"/>
                  <a:sym typeface="Raleway"/>
                </a:rPr>
                <a:t>CAMPAIGN COMPLETE</a:t>
              </a:r>
              <a:endParaRPr sz="1000" b="1">
                <a:solidFill>
                  <a:srgbClr val="333333"/>
                </a:solidFill>
                <a:latin typeface="Raleway"/>
                <a:ea typeface="Raleway"/>
                <a:cs typeface="Raleway"/>
                <a:sym typeface="Raleway"/>
              </a:endParaRPr>
            </a:p>
            <a:p>
              <a:pPr marL="0" lvl="0" indent="0" algn="l"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p:txBody>
        </p:sp>
        <p:sp>
          <p:nvSpPr>
            <p:cNvPr id="629" name="Google Shape;629;p64"/>
            <p:cNvSpPr/>
            <p:nvPr/>
          </p:nvSpPr>
          <p:spPr>
            <a:xfrm>
              <a:off x="6009607" y="1231525"/>
              <a:ext cx="1007700" cy="351600"/>
            </a:xfrm>
            <a:prstGeom prst="wedgeRectCallout">
              <a:avLst>
                <a:gd name="adj1" fmla="val -21042"/>
                <a:gd name="adj2" fmla="val 50043"/>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FFFFFF"/>
                  </a:solidFill>
                  <a:latin typeface="Raleway"/>
                  <a:ea typeface="Raleway"/>
                  <a:cs typeface="Raleway"/>
                  <a:sym typeface="Raleway"/>
                </a:rPr>
                <a:t>INK</a:t>
              </a:r>
              <a:endParaRPr sz="900" b="1">
                <a:solidFill>
                  <a:srgbClr val="FFFFFF"/>
                </a:solidFill>
                <a:latin typeface="Raleway"/>
                <a:ea typeface="Raleway"/>
                <a:cs typeface="Raleway"/>
                <a:sym typeface="Raleway"/>
              </a:endParaRPr>
            </a:p>
          </p:txBody>
        </p:sp>
      </p:grpSp>
      <p:sp>
        <p:nvSpPr>
          <p:cNvPr id="630" name="Google Shape;630;p64"/>
          <p:cNvSpPr txBox="1"/>
          <p:nvPr/>
        </p:nvSpPr>
        <p:spPr>
          <a:xfrm>
            <a:off x="6513150" y="1599150"/>
            <a:ext cx="1076400" cy="34044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400</a:t>
            </a:r>
            <a:br>
              <a:rPr lang="en" sz="1000">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Clicks</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210,677</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Impressions</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0.19% </a:t>
            </a:r>
            <a:endParaRPr sz="1000" b="1">
              <a:solidFill>
                <a:srgbClr val="333333"/>
              </a:solidFill>
              <a:latin typeface="Raleway"/>
              <a:ea typeface="Raleway"/>
              <a:cs typeface="Raleway"/>
              <a:sym typeface="Raleway"/>
            </a:endParaRPr>
          </a:p>
          <a:p>
            <a:pPr marL="0" lvl="0" indent="0" algn="ctr" rtl="0">
              <a:spcBef>
                <a:spcPts val="0"/>
              </a:spcBef>
              <a:spcAft>
                <a:spcPts val="0"/>
              </a:spcAft>
              <a:buClr>
                <a:srgbClr val="000000"/>
              </a:buClr>
              <a:buSzPts val="1100"/>
              <a:buFont typeface="Arial"/>
              <a:buNone/>
            </a:pPr>
            <a:r>
              <a:rPr lang="en" sz="900">
                <a:solidFill>
                  <a:srgbClr val="333333"/>
                </a:solidFill>
                <a:latin typeface="Raleway Medium"/>
                <a:ea typeface="Raleway Medium"/>
                <a:cs typeface="Raleway Medium"/>
                <a:sym typeface="Raleway Medium"/>
              </a:rPr>
              <a:t>CTR</a:t>
            </a:r>
            <a:endParaRPr sz="10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1000" i="1">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115,839</a:t>
            </a:r>
            <a:endParaRPr sz="1100" b="1">
              <a:solidFill>
                <a:srgbClr val="333333"/>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sz="900">
                <a:solidFill>
                  <a:srgbClr val="333333"/>
                </a:solidFill>
                <a:latin typeface="Raleway Medium"/>
                <a:ea typeface="Raleway Medium"/>
                <a:cs typeface="Raleway Medium"/>
                <a:sym typeface="Raleway Medium"/>
              </a:rPr>
              <a:t>Reach</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chemeClr val="dk1"/>
              </a:buClr>
              <a:buSzPts val="1100"/>
              <a:buFont typeface="Arial"/>
              <a:buNone/>
            </a:pP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100" b="1">
                <a:solidFill>
                  <a:srgbClr val="333333"/>
                </a:solidFill>
                <a:latin typeface="Raleway"/>
                <a:ea typeface="Raleway"/>
                <a:cs typeface="Raleway"/>
                <a:sym typeface="Raleway"/>
              </a:rPr>
              <a:t>$1.55</a:t>
            </a:r>
            <a:br>
              <a:rPr lang="en" sz="1000" i="1">
                <a:solidFill>
                  <a:srgbClr val="333333"/>
                </a:solidFill>
                <a:latin typeface="Raleway Medium"/>
                <a:ea typeface="Raleway Medium"/>
                <a:cs typeface="Raleway Medium"/>
                <a:sym typeface="Raleway Medium"/>
              </a:rPr>
            </a:br>
            <a:r>
              <a:rPr lang="en" sz="900">
                <a:solidFill>
                  <a:srgbClr val="333333"/>
                </a:solidFill>
                <a:latin typeface="Raleway Medium"/>
                <a:ea typeface="Raleway Medium"/>
                <a:cs typeface="Raleway Medium"/>
                <a:sym typeface="Raleway Medium"/>
              </a:rPr>
              <a:t>Avg CPC</a:t>
            </a:r>
            <a:endParaRPr sz="900">
              <a:solidFill>
                <a:srgbClr val="333333"/>
              </a:solidFill>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endParaRPr sz="900">
              <a:solidFill>
                <a:srgbClr val="333333"/>
              </a:solidFill>
              <a:highlight>
                <a:srgbClr val="EEFF41"/>
              </a:highlight>
              <a:latin typeface="Raleway Medium"/>
              <a:ea typeface="Raleway Medium"/>
              <a:cs typeface="Raleway Medium"/>
              <a:sym typeface="Raleway Medium"/>
            </a:endParaRPr>
          </a:p>
          <a:p>
            <a:pPr marL="0" lvl="0" indent="0" algn="ctr" rtl="0">
              <a:spcBef>
                <a:spcPts val="0"/>
              </a:spcBef>
              <a:spcAft>
                <a:spcPts val="0"/>
              </a:spcAft>
              <a:buClr>
                <a:srgbClr val="000000"/>
              </a:buClr>
              <a:buSzPts val="1100"/>
              <a:buFont typeface="Arial"/>
              <a:buNone/>
            </a:pPr>
            <a:r>
              <a:rPr lang="en" sz="1000" b="1">
                <a:solidFill>
                  <a:srgbClr val="333333"/>
                </a:solidFill>
                <a:latin typeface="Raleway"/>
                <a:ea typeface="Raleway"/>
                <a:cs typeface="Raleway"/>
                <a:sym typeface="Raleway"/>
              </a:rPr>
              <a:t>CAMPAIGN COMPLETE</a:t>
            </a:r>
            <a:endParaRPr sz="1000" b="1">
              <a:solidFill>
                <a:srgbClr val="333333"/>
              </a:solidFill>
              <a:latin typeface="Raleway"/>
              <a:ea typeface="Raleway"/>
              <a:cs typeface="Raleway"/>
              <a:sym typeface="Raleway"/>
            </a:endParaRPr>
          </a:p>
          <a:p>
            <a:pPr marL="0" lvl="0" indent="0" algn="ctr" rtl="0">
              <a:spcBef>
                <a:spcPts val="0"/>
              </a:spcBef>
              <a:spcAft>
                <a:spcPts val="0"/>
              </a:spcAft>
              <a:buNone/>
            </a:pPr>
            <a:endParaRPr sz="1000">
              <a:latin typeface="Raleway"/>
              <a:ea typeface="Raleway"/>
              <a:cs typeface="Raleway"/>
              <a:sym typeface="Raleway"/>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a:p>
            <a:pPr marL="0" lvl="0" indent="0" algn="ctr" rtl="0">
              <a:spcBef>
                <a:spcPts val="0"/>
              </a:spcBef>
              <a:spcAft>
                <a:spcPts val="0"/>
              </a:spcAft>
              <a:buNone/>
            </a:pPr>
            <a:endParaRPr sz="1000" b="1">
              <a:latin typeface="Roboto Condensed"/>
              <a:ea typeface="Roboto Condensed"/>
              <a:cs typeface="Roboto Condensed"/>
              <a:sym typeface="Roboto Condensed"/>
            </a:endParaRPr>
          </a:p>
        </p:txBody>
      </p:sp>
      <p:sp>
        <p:nvSpPr>
          <p:cNvPr id="631" name="Google Shape;631;p64"/>
          <p:cNvSpPr/>
          <p:nvPr/>
        </p:nvSpPr>
        <p:spPr>
          <a:xfrm>
            <a:off x="6524550" y="1220075"/>
            <a:ext cx="1053600" cy="369300"/>
          </a:xfrm>
          <a:prstGeom prst="wedgeRectCallout">
            <a:avLst>
              <a:gd name="adj1" fmla="val -21042"/>
              <a:gd name="adj2" fmla="val 50043"/>
            </a:avLst>
          </a:prstGeom>
          <a:solidFill>
            <a:srgbClr val="D154B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rgbClr val="FFFFFF"/>
                </a:solidFill>
                <a:latin typeface="Raleway"/>
                <a:ea typeface="Raleway"/>
                <a:cs typeface="Raleway"/>
                <a:sym typeface="Raleway"/>
              </a:rPr>
              <a:t>ARKANSAS IG TAKEOVER</a:t>
            </a:r>
            <a:endParaRPr sz="800" b="1">
              <a:solidFill>
                <a:srgbClr val="FFFFFF"/>
              </a:solidFill>
              <a:latin typeface="Raleway"/>
              <a:ea typeface="Raleway"/>
              <a:cs typeface="Raleway"/>
              <a:sym typeface="Raleway"/>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65"/>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37" name="Google Shape;637;p65"/>
          <p:cNvSpPr txBox="1"/>
          <p:nvPr/>
        </p:nvSpPr>
        <p:spPr>
          <a:xfrm>
            <a:off x="487750" y="340975"/>
            <a:ext cx="8634600" cy="369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2024 PUBLICATIONS: THE KNOT</a:t>
            </a:r>
            <a:endParaRPr sz="2200">
              <a:solidFill>
                <a:srgbClr val="FFFFFF"/>
              </a:solidFill>
              <a:latin typeface="Raleway ExtraBold"/>
              <a:ea typeface="Raleway ExtraBold"/>
              <a:cs typeface="Raleway ExtraBold"/>
              <a:sym typeface="Raleway ExtraBold"/>
            </a:endParaRPr>
          </a:p>
        </p:txBody>
      </p:sp>
      <p:sp>
        <p:nvSpPr>
          <p:cNvPr id="638" name="Google Shape;638;p65"/>
          <p:cNvSpPr txBox="1"/>
          <p:nvPr/>
        </p:nvSpPr>
        <p:spPr>
          <a:xfrm>
            <a:off x="487750" y="657225"/>
            <a:ext cx="3000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solidFill>
                <a:schemeClr val="lt1"/>
              </a:solidFill>
              <a:latin typeface="Raleway ExtraBold"/>
              <a:ea typeface="Raleway ExtraBold"/>
              <a:cs typeface="Raleway ExtraBold"/>
              <a:sym typeface="Raleway ExtraBold"/>
            </a:endParaRPr>
          </a:p>
        </p:txBody>
      </p:sp>
      <p:sp>
        <p:nvSpPr>
          <p:cNvPr id="639" name="Google Shape;639;p65"/>
          <p:cNvSpPr txBox="1"/>
          <p:nvPr/>
        </p:nvSpPr>
        <p:spPr>
          <a:xfrm>
            <a:off x="113350" y="1103625"/>
            <a:ext cx="25647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endParaRPr sz="1700" b="1">
              <a:solidFill>
                <a:schemeClr val="dk1"/>
              </a:solidFill>
              <a:latin typeface="Raleway"/>
              <a:ea typeface="Raleway"/>
              <a:cs typeface="Raleway"/>
              <a:sym typeface="Raleway"/>
            </a:endParaRPr>
          </a:p>
        </p:txBody>
      </p:sp>
      <p:pic>
        <p:nvPicPr>
          <p:cNvPr id="640" name="Google Shape;640;p65"/>
          <p:cNvPicPr preferRelativeResize="0"/>
          <p:nvPr/>
        </p:nvPicPr>
        <p:blipFill>
          <a:blip r:embed="rId3">
            <a:alphaModFix/>
          </a:blip>
          <a:stretch>
            <a:fillRect/>
          </a:stretch>
        </p:blipFill>
        <p:spPr>
          <a:xfrm>
            <a:off x="1803526" y="1179825"/>
            <a:ext cx="2917474" cy="3775575"/>
          </a:xfrm>
          <a:prstGeom prst="rect">
            <a:avLst/>
          </a:prstGeom>
          <a:noFill/>
          <a:ln>
            <a:noFill/>
          </a:ln>
        </p:spPr>
      </p:pic>
      <p:pic>
        <p:nvPicPr>
          <p:cNvPr id="641" name="Google Shape;641;p65"/>
          <p:cNvPicPr preferRelativeResize="0"/>
          <p:nvPr/>
        </p:nvPicPr>
        <p:blipFill>
          <a:blip r:embed="rId4">
            <a:alphaModFix/>
          </a:blip>
          <a:stretch>
            <a:fillRect/>
          </a:stretch>
        </p:blipFill>
        <p:spPr>
          <a:xfrm>
            <a:off x="4896825" y="1179825"/>
            <a:ext cx="2917474" cy="377555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66"/>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7" name="Google Shape;647;p66"/>
          <p:cNvSpPr txBox="1"/>
          <p:nvPr/>
        </p:nvSpPr>
        <p:spPr>
          <a:xfrm>
            <a:off x="487750" y="340975"/>
            <a:ext cx="8634600" cy="369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2024 PUBLICATIONS: OUTSIDE MAGAZINE</a:t>
            </a:r>
            <a:endParaRPr sz="2200">
              <a:solidFill>
                <a:srgbClr val="FFFFFF"/>
              </a:solidFill>
              <a:latin typeface="Raleway ExtraBold"/>
              <a:ea typeface="Raleway ExtraBold"/>
              <a:cs typeface="Raleway ExtraBold"/>
              <a:sym typeface="Raleway ExtraBold"/>
            </a:endParaRPr>
          </a:p>
        </p:txBody>
      </p:sp>
      <p:sp>
        <p:nvSpPr>
          <p:cNvPr id="648" name="Google Shape;648;p66"/>
          <p:cNvSpPr txBox="1"/>
          <p:nvPr/>
        </p:nvSpPr>
        <p:spPr>
          <a:xfrm>
            <a:off x="487750" y="657225"/>
            <a:ext cx="3000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solidFill>
                <a:schemeClr val="lt1"/>
              </a:solidFill>
              <a:latin typeface="Raleway ExtraBold"/>
              <a:ea typeface="Raleway ExtraBold"/>
              <a:cs typeface="Raleway ExtraBold"/>
              <a:sym typeface="Raleway ExtraBold"/>
            </a:endParaRPr>
          </a:p>
        </p:txBody>
      </p:sp>
      <p:sp>
        <p:nvSpPr>
          <p:cNvPr id="649" name="Google Shape;649;p66"/>
          <p:cNvSpPr txBox="1"/>
          <p:nvPr/>
        </p:nvSpPr>
        <p:spPr>
          <a:xfrm>
            <a:off x="113350" y="1103625"/>
            <a:ext cx="25647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endParaRPr sz="1700" b="1">
              <a:solidFill>
                <a:schemeClr val="dk1"/>
              </a:solidFill>
              <a:latin typeface="Raleway"/>
              <a:ea typeface="Raleway"/>
              <a:cs typeface="Raleway"/>
              <a:sym typeface="Raleway"/>
            </a:endParaRPr>
          </a:p>
        </p:txBody>
      </p:sp>
      <p:pic>
        <p:nvPicPr>
          <p:cNvPr id="650" name="Google Shape;650;p66"/>
          <p:cNvPicPr preferRelativeResize="0"/>
          <p:nvPr/>
        </p:nvPicPr>
        <p:blipFill rotWithShape="1">
          <a:blip r:embed="rId3">
            <a:alphaModFix/>
          </a:blip>
          <a:srcRect/>
          <a:stretch/>
        </p:blipFill>
        <p:spPr>
          <a:xfrm>
            <a:off x="1803526" y="1179825"/>
            <a:ext cx="2917474" cy="3775575"/>
          </a:xfrm>
          <a:prstGeom prst="rect">
            <a:avLst/>
          </a:prstGeom>
          <a:noFill/>
          <a:ln>
            <a:noFill/>
          </a:ln>
        </p:spPr>
      </p:pic>
      <p:pic>
        <p:nvPicPr>
          <p:cNvPr id="651" name="Google Shape;651;p66"/>
          <p:cNvPicPr preferRelativeResize="0"/>
          <p:nvPr/>
        </p:nvPicPr>
        <p:blipFill rotWithShape="1">
          <a:blip r:embed="rId4">
            <a:alphaModFix/>
          </a:blip>
          <a:srcRect/>
          <a:stretch/>
        </p:blipFill>
        <p:spPr>
          <a:xfrm>
            <a:off x="4896825" y="1179825"/>
            <a:ext cx="2917474" cy="377555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graphicFrame>
        <p:nvGraphicFramePr>
          <p:cNvPr id="656" name="Google Shape;656;p67"/>
          <p:cNvGraphicFramePr/>
          <p:nvPr/>
        </p:nvGraphicFramePr>
        <p:xfrm>
          <a:off x="111902" y="1065975"/>
          <a:ext cx="8711850" cy="3573225"/>
        </p:xfrm>
        <a:graphic>
          <a:graphicData uri="http://schemas.openxmlformats.org/drawingml/2006/table">
            <a:tbl>
              <a:tblPr>
                <a:noFill/>
                <a:tableStyleId>{AE8BDF8C-7E77-4503-949C-6067723DE54F}</a:tableStyleId>
              </a:tblPr>
              <a:tblGrid>
                <a:gridCol w="1244550">
                  <a:extLst>
                    <a:ext uri="{9D8B030D-6E8A-4147-A177-3AD203B41FA5}">
                      <a16:colId xmlns:a16="http://schemas.microsoft.com/office/drawing/2014/main" val="20000"/>
                    </a:ext>
                  </a:extLst>
                </a:gridCol>
                <a:gridCol w="1244550">
                  <a:extLst>
                    <a:ext uri="{9D8B030D-6E8A-4147-A177-3AD203B41FA5}">
                      <a16:colId xmlns:a16="http://schemas.microsoft.com/office/drawing/2014/main" val="20001"/>
                    </a:ext>
                  </a:extLst>
                </a:gridCol>
                <a:gridCol w="1244550">
                  <a:extLst>
                    <a:ext uri="{9D8B030D-6E8A-4147-A177-3AD203B41FA5}">
                      <a16:colId xmlns:a16="http://schemas.microsoft.com/office/drawing/2014/main" val="20002"/>
                    </a:ext>
                  </a:extLst>
                </a:gridCol>
                <a:gridCol w="1244550">
                  <a:extLst>
                    <a:ext uri="{9D8B030D-6E8A-4147-A177-3AD203B41FA5}">
                      <a16:colId xmlns:a16="http://schemas.microsoft.com/office/drawing/2014/main" val="20003"/>
                    </a:ext>
                  </a:extLst>
                </a:gridCol>
                <a:gridCol w="1244550">
                  <a:extLst>
                    <a:ext uri="{9D8B030D-6E8A-4147-A177-3AD203B41FA5}">
                      <a16:colId xmlns:a16="http://schemas.microsoft.com/office/drawing/2014/main" val="20004"/>
                    </a:ext>
                  </a:extLst>
                </a:gridCol>
                <a:gridCol w="1244550">
                  <a:extLst>
                    <a:ext uri="{9D8B030D-6E8A-4147-A177-3AD203B41FA5}">
                      <a16:colId xmlns:a16="http://schemas.microsoft.com/office/drawing/2014/main" val="20005"/>
                    </a:ext>
                  </a:extLst>
                </a:gridCol>
                <a:gridCol w="1244550">
                  <a:extLst>
                    <a:ext uri="{9D8B030D-6E8A-4147-A177-3AD203B41FA5}">
                      <a16:colId xmlns:a16="http://schemas.microsoft.com/office/drawing/2014/main" val="20006"/>
                    </a:ext>
                  </a:extLst>
                </a:gridCol>
              </a:tblGrid>
              <a:tr h="426225">
                <a:tc>
                  <a:txBody>
                    <a:bodyPr/>
                    <a:lstStyle/>
                    <a:p>
                      <a:pPr marL="0" marR="0" lvl="0" indent="0" algn="ctr" rtl="0">
                        <a:lnSpc>
                          <a:spcPct val="100000"/>
                        </a:lnSpc>
                        <a:spcBef>
                          <a:spcPts val="0"/>
                        </a:spcBef>
                        <a:spcAft>
                          <a:spcPts val="0"/>
                        </a:spcAft>
                        <a:buNone/>
                      </a:pPr>
                      <a:r>
                        <a:rPr lang="en" sz="900">
                          <a:solidFill>
                            <a:schemeClr val="lt1"/>
                          </a:solidFill>
                          <a:latin typeface="Raleway ExtraBold"/>
                          <a:ea typeface="Raleway ExtraBold"/>
                          <a:cs typeface="Raleway ExtraBold"/>
                          <a:sym typeface="Raleway ExtraBold"/>
                        </a:rPr>
                        <a:t>PERFORMANCE</a:t>
                      </a:r>
                      <a:endParaRPr sz="900">
                        <a:solidFill>
                          <a:schemeClr val="lt1"/>
                        </a:solidFill>
                        <a:latin typeface="Raleway ExtraBold"/>
                        <a:ea typeface="Raleway ExtraBold"/>
                        <a:cs typeface="Raleway ExtraBold"/>
                        <a:sym typeface="Raleway ExtraBold"/>
                      </a:endParaRPr>
                    </a:p>
                    <a:p>
                      <a:pPr marL="0" marR="0" lvl="0" indent="0" algn="ctr" rtl="0">
                        <a:lnSpc>
                          <a:spcPct val="100000"/>
                        </a:lnSpc>
                        <a:spcBef>
                          <a:spcPts val="0"/>
                        </a:spcBef>
                        <a:spcAft>
                          <a:spcPts val="0"/>
                        </a:spcAft>
                        <a:buNone/>
                      </a:pPr>
                      <a:r>
                        <a:rPr lang="en" sz="900">
                          <a:solidFill>
                            <a:schemeClr val="lt1"/>
                          </a:solidFill>
                          <a:latin typeface="Raleway ExtraBold"/>
                          <a:ea typeface="Raleway ExtraBold"/>
                          <a:cs typeface="Raleway ExtraBold"/>
                          <a:sym typeface="Raleway ExtraBold"/>
                        </a:rPr>
                        <a:t>TACTIC</a:t>
                      </a:r>
                      <a:endParaRPr sz="9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333333"/>
                    </a:solidFill>
                  </a:tcPr>
                </a:tc>
                <a:tc>
                  <a:txBody>
                    <a:bodyPr/>
                    <a:lstStyle/>
                    <a:p>
                      <a:pPr marL="0" marR="0" lvl="0" indent="0" algn="ctr" rtl="0">
                        <a:lnSpc>
                          <a:spcPct val="100000"/>
                        </a:lnSpc>
                        <a:spcBef>
                          <a:spcPts val="0"/>
                        </a:spcBef>
                        <a:spcAft>
                          <a:spcPts val="0"/>
                        </a:spcAft>
                        <a:buNone/>
                      </a:pPr>
                      <a:r>
                        <a:rPr lang="en" sz="900">
                          <a:solidFill>
                            <a:schemeClr val="lt1"/>
                          </a:solidFill>
                          <a:latin typeface="Raleway ExtraBold"/>
                          <a:ea typeface="Raleway ExtraBold"/>
                          <a:cs typeface="Raleway ExtraBold"/>
                          <a:sym typeface="Raleway ExtraBold"/>
                        </a:rPr>
                        <a:t>YOUR </a:t>
                      </a:r>
                      <a:endParaRPr sz="900">
                        <a:solidFill>
                          <a:schemeClr val="lt1"/>
                        </a:solidFill>
                        <a:latin typeface="Raleway ExtraBold"/>
                        <a:ea typeface="Raleway ExtraBold"/>
                        <a:cs typeface="Raleway ExtraBold"/>
                        <a:sym typeface="Raleway ExtraBold"/>
                      </a:endParaRPr>
                    </a:p>
                    <a:p>
                      <a:pPr marL="0" marR="0" lvl="0" indent="0" algn="ctr" rtl="0">
                        <a:lnSpc>
                          <a:spcPct val="100000"/>
                        </a:lnSpc>
                        <a:spcBef>
                          <a:spcPts val="0"/>
                        </a:spcBef>
                        <a:spcAft>
                          <a:spcPts val="0"/>
                        </a:spcAft>
                        <a:buNone/>
                      </a:pPr>
                      <a:r>
                        <a:rPr lang="en" sz="900">
                          <a:solidFill>
                            <a:schemeClr val="lt1"/>
                          </a:solidFill>
                          <a:latin typeface="Raleway ExtraBold"/>
                          <a:ea typeface="Raleway ExtraBold"/>
                          <a:cs typeface="Raleway ExtraBold"/>
                          <a:sym typeface="Raleway ExtraBold"/>
                        </a:rPr>
                        <a:t>CTR</a:t>
                      </a:r>
                      <a:endParaRPr sz="9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333333"/>
                    </a:solidFill>
                  </a:tcPr>
                </a:tc>
                <a:tc>
                  <a:txBody>
                    <a:bodyPr/>
                    <a:lstStyle/>
                    <a:p>
                      <a:pPr marL="0" marR="0" lvl="0" indent="0" algn="ctr" rtl="0">
                        <a:lnSpc>
                          <a:spcPct val="100000"/>
                        </a:lnSpc>
                        <a:spcBef>
                          <a:spcPts val="0"/>
                        </a:spcBef>
                        <a:spcAft>
                          <a:spcPts val="0"/>
                        </a:spcAft>
                        <a:buNone/>
                      </a:pPr>
                      <a:r>
                        <a:rPr lang="en" sz="900">
                          <a:solidFill>
                            <a:schemeClr val="lt1"/>
                          </a:solidFill>
                          <a:latin typeface="Raleway ExtraBold"/>
                          <a:ea typeface="Raleway ExtraBold"/>
                          <a:cs typeface="Raleway ExtraBold"/>
                          <a:sym typeface="Raleway ExtraBold"/>
                        </a:rPr>
                        <a:t>MADDEN BENCHMARK CTR</a:t>
                      </a:r>
                      <a:endParaRPr sz="9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333333"/>
                    </a:solidFill>
                  </a:tcPr>
                </a:tc>
                <a:tc>
                  <a:txBody>
                    <a:bodyPr/>
                    <a:lstStyle/>
                    <a:p>
                      <a:pPr marL="0" marR="0" lvl="0" indent="0" algn="ctr" rtl="0">
                        <a:lnSpc>
                          <a:spcPct val="100000"/>
                        </a:lnSpc>
                        <a:spcBef>
                          <a:spcPts val="0"/>
                        </a:spcBef>
                        <a:spcAft>
                          <a:spcPts val="0"/>
                        </a:spcAft>
                        <a:buNone/>
                      </a:pPr>
                      <a:r>
                        <a:rPr lang="en" sz="900">
                          <a:solidFill>
                            <a:schemeClr val="lt1"/>
                          </a:solidFill>
                          <a:latin typeface="Raleway ExtraBold"/>
                          <a:ea typeface="Raleway ExtraBold"/>
                          <a:cs typeface="Raleway ExtraBold"/>
                          <a:sym typeface="Raleway ExtraBold"/>
                        </a:rPr>
                        <a:t>DIFFERENCE</a:t>
                      </a:r>
                      <a:endParaRPr sz="9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333333"/>
                    </a:solidFill>
                  </a:tcPr>
                </a:tc>
                <a:tc>
                  <a:txBody>
                    <a:bodyPr/>
                    <a:lstStyle/>
                    <a:p>
                      <a:pPr marL="0" marR="0" lvl="0" indent="0" algn="ctr" rtl="0">
                        <a:lnSpc>
                          <a:spcPct val="100000"/>
                        </a:lnSpc>
                        <a:spcBef>
                          <a:spcPts val="0"/>
                        </a:spcBef>
                        <a:spcAft>
                          <a:spcPts val="0"/>
                        </a:spcAft>
                        <a:buNone/>
                      </a:pPr>
                      <a:r>
                        <a:rPr lang="en" sz="900">
                          <a:solidFill>
                            <a:schemeClr val="lt1"/>
                          </a:solidFill>
                          <a:latin typeface="Raleway ExtraBold"/>
                          <a:ea typeface="Raleway ExtraBold"/>
                          <a:cs typeface="Raleway ExtraBold"/>
                          <a:sym typeface="Raleway ExtraBold"/>
                        </a:rPr>
                        <a:t>YOUR </a:t>
                      </a:r>
                      <a:endParaRPr sz="900">
                        <a:solidFill>
                          <a:schemeClr val="lt1"/>
                        </a:solidFill>
                        <a:latin typeface="Raleway ExtraBold"/>
                        <a:ea typeface="Raleway ExtraBold"/>
                        <a:cs typeface="Raleway ExtraBold"/>
                        <a:sym typeface="Raleway ExtraBold"/>
                      </a:endParaRPr>
                    </a:p>
                    <a:p>
                      <a:pPr marL="0" marR="0" lvl="0" indent="0" algn="ctr" rtl="0">
                        <a:lnSpc>
                          <a:spcPct val="100000"/>
                        </a:lnSpc>
                        <a:spcBef>
                          <a:spcPts val="0"/>
                        </a:spcBef>
                        <a:spcAft>
                          <a:spcPts val="0"/>
                        </a:spcAft>
                        <a:buNone/>
                      </a:pPr>
                      <a:r>
                        <a:rPr lang="en" sz="900">
                          <a:solidFill>
                            <a:schemeClr val="lt1"/>
                          </a:solidFill>
                          <a:latin typeface="Raleway ExtraBold"/>
                          <a:ea typeface="Raleway ExtraBold"/>
                          <a:cs typeface="Raleway ExtraBold"/>
                          <a:sym typeface="Raleway ExtraBold"/>
                        </a:rPr>
                        <a:t>COST</a:t>
                      </a:r>
                      <a:endParaRPr sz="9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333333"/>
                    </a:solidFill>
                  </a:tcPr>
                </a:tc>
                <a:tc>
                  <a:txBody>
                    <a:bodyPr/>
                    <a:lstStyle/>
                    <a:p>
                      <a:pPr marL="0" marR="0" lvl="0" indent="0" algn="ctr" rtl="0">
                        <a:lnSpc>
                          <a:spcPct val="100000"/>
                        </a:lnSpc>
                        <a:spcBef>
                          <a:spcPts val="0"/>
                        </a:spcBef>
                        <a:spcAft>
                          <a:spcPts val="0"/>
                        </a:spcAft>
                        <a:buNone/>
                      </a:pPr>
                      <a:r>
                        <a:rPr lang="en" sz="900">
                          <a:solidFill>
                            <a:schemeClr val="lt1"/>
                          </a:solidFill>
                          <a:latin typeface="Raleway ExtraBold"/>
                          <a:ea typeface="Raleway ExtraBold"/>
                          <a:cs typeface="Raleway ExtraBold"/>
                          <a:sym typeface="Raleway ExtraBold"/>
                        </a:rPr>
                        <a:t>MADDEN BENCHMARK COST </a:t>
                      </a:r>
                      <a:endParaRPr sz="9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333333"/>
                    </a:solidFill>
                  </a:tcPr>
                </a:tc>
                <a:tc>
                  <a:txBody>
                    <a:bodyPr/>
                    <a:lstStyle/>
                    <a:p>
                      <a:pPr marL="0" marR="0" lvl="0" indent="0" algn="ctr" rtl="0">
                        <a:lnSpc>
                          <a:spcPct val="100000"/>
                        </a:lnSpc>
                        <a:spcBef>
                          <a:spcPts val="0"/>
                        </a:spcBef>
                        <a:spcAft>
                          <a:spcPts val="0"/>
                        </a:spcAft>
                        <a:buNone/>
                      </a:pPr>
                      <a:r>
                        <a:rPr lang="en" sz="900">
                          <a:solidFill>
                            <a:schemeClr val="lt1"/>
                          </a:solidFill>
                          <a:latin typeface="Raleway ExtraBold"/>
                          <a:ea typeface="Raleway ExtraBold"/>
                          <a:cs typeface="Raleway ExtraBold"/>
                          <a:sym typeface="Raleway ExtraBold"/>
                        </a:rPr>
                        <a:t>DIFFERENCE</a:t>
                      </a:r>
                      <a:endParaRPr sz="9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333333"/>
                    </a:solidFill>
                  </a:tcPr>
                </a:tc>
                <a:extLst>
                  <a:ext uri="{0D108BD9-81ED-4DB2-BD59-A6C34878D82A}">
                    <a16:rowId xmlns:a16="http://schemas.microsoft.com/office/drawing/2014/main" val="10000"/>
                  </a:ext>
                </a:extLst>
              </a:tr>
              <a:tr h="393375">
                <a:tc>
                  <a:txBody>
                    <a:bodyPr/>
                    <a:lstStyle/>
                    <a:p>
                      <a:pPr marL="0" marR="0" lvl="0" indent="0" algn="ctr" rtl="0">
                        <a:lnSpc>
                          <a:spcPct val="100000"/>
                        </a:lnSpc>
                        <a:spcBef>
                          <a:spcPts val="0"/>
                        </a:spcBef>
                        <a:spcAft>
                          <a:spcPts val="0"/>
                        </a:spcAft>
                        <a:buNone/>
                      </a:pPr>
                      <a:r>
                        <a:rPr lang="en" sz="800">
                          <a:solidFill>
                            <a:schemeClr val="lt1"/>
                          </a:solidFill>
                          <a:latin typeface="Raleway ExtraBold"/>
                          <a:ea typeface="Raleway ExtraBold"/>
                          <a:cs typeface="Raleway ExtraBold"/>
                          <a:sym typeface="Raleway ExtraBold"/>
                        </a:rPr>
                        <a:t>SEM</a:t>
                      </a:r>
                      <a:br>
                        <a:rPr lang="en" sz="800">
                          <a:solidFill>
                            <a:schemeClr val="lt1"/>
                          </a:solidFill>
                          <a:latin typeface="Raleway ExtraBold"/>
                          <a:ea typeface="Raleway ExtraBold"/>
                          <a:cs typeface="Raleway ExtraBold"/>
                          <a:sym typeface="Raleway ExtraBold"/>
                        </a:rPr>
                      </a:br>
                      <a:r>
                        <a:rPr lang="en" sz="800">
                          <a:solidFill>
                            <a:schemeClr val="lt1"/>
                          </a:solidFill>
                          <a:latin typeface="Raleway ExtraBold"/>
                          <a:ea typeface="Raleway ExtraBold"/>
                          <a:cs typeface="Raleway ExtraBold"/>
                          <a:sym typeface="Raleway ExtraBold"/>
                        </a:rPr>
                        <a:t>LEISURE</a:t>
                      </a:r>
                      <a:endParaRPr sz="8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7878D1"/>
                    </a:solidFill>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aleway SemiBold"/>
                          <a:ea typeface="Raleway SemiBold"/>
                          <a:cs typeface="Raleway SemiBold"/>
                          <a:sym typeface="Raleway SemiBold"/>
                        </a:rPr>
                        <a:t>26.63%</a:t>
                      </a:r>
                      <a:endParaRPr sz="800">
                        <a:solidFill>
                          <a:srgbClr val="FFFFFF"/>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800">
                          <a:latin typeface="Raleway SemiBold"/>
                          <a:ea typeface="Raleway SemiBold"/>
                          <a:cs typeface="Raleway SemiBold"/>
                          <a:sym typeface="Raleway SemiBold"/>
                        </a:rPr>
                        <a:t>7.41%</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800">
                          <a:solidFill>
                            <a:srgbClr val="00904C"/>
                          </a:solidFill>
                          <a:latin typeface="Raleway SemiBold"/>
                          <a:ea typeface="Raleway SemiBold"/>
                          <a:cs typeface="Raleway SemiBold"/>
                          <a:sym typeface="Raleway SemiBold"/>
                        </a:rPr>
                        <a:t>19.55%</a:t>
                      </a:r>
                      <a:endParaRPr sz="800">
                        <a:solidFill>
                          <a:srgbClr val="00904C"/>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800">
                          <a:latin typeface="Raleway SemiBold"/>
                          <a:ea typeface="Raleway SemiBold"/>
                          <a:cs typeface="Raleway SemiBold"/>
                          <a:sym typeface="Raleway SemiBold"/>
                        </a:rPr>
                        <a:t>$0.30</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800">
                          <a:latin typeface="Raleway SemiBold"/>
                          <a:ea typeface="Raleway SemiBold"/>
                          <a:cs typeface="Raleway SemiBold"/>
                          <a:sym typeface="Raleway SemiBold"/>
                        </a:rPr>
                        <a:t>$0.48 CPC</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800">
                          <a:solidFill>
                            <a:srgbClr val="00904C"/>
                          </a:solidFill>
                          <a:latin typeface="Raleway SemiBold"/>
                          <a:ea typeface="Raleway SemiBold"/>
                          <a:cs typeface="Raleway SemiBold"/>
                          <a:sym typeface="Raleway SemiBold"/>
                        </a:rPr>
                        <a:t>$0.18</a:t>
                      </a:r>
                      <a:endParaRPr sz="800">
                        <a:solidFill>
                          <a:srgbClr val="00904C"/>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393375">
                <a:tc>
                  <a:txBody>
                    <a:bodyPr/>
                    <a:lstStyle/>
                    <a:p>
                      <a:pPr marL="0" marR="0" lvl="0" indent="0" algn="ctr" rtl="0">
                        <a:lnSpc>
                          <a:spcPct val="100000"/>
                        </a:lnSpc>
                        <a:spcBef>
                          <a:spcPts val="0"/>
                        </a:spcBef>
                        <a:spcAft>
                          <a:spcPts val="0"/>
                        </a:spcAft>
                        <a:buNone/>
                      </a:pPr>
                      <a:r>
                        <a:rPr lang="en" sz="800">
                          <a:solidFill>
                            <a:schemeClr val="lt1"/>
                          </a:solidFill>
                          <a:latin typeface="Raleway ExtraBold"/>
                          <a:ea typeface="Raleway ExtraBold"/>
                          <a:cs typeface="Raleway ExtraBold"/>
                          <a:sym typeface="Raleway ExtraBold"/>
                        </a:rPr>
                        <a:t>SEM</a:t>
                      </a:r>
                      <a:br>
                        <a:rPr lang="en" sz="800">
                          <a:solidFill>
                            <a:schemeClr val="lt1"/>
                          </a:solidFill>
                          <a:latin typeface="Raleway ExtraBold"/>
                          <a:ea typeface="Raleway ExtraBold"/>
                          <a:cs typeface="Raleway ExtraBold"/>
                          <a:sym typeface="Raleway ExtraBold"/>
                        </a:rPr>
                      </a:br>
                      <a:r>
                        <a:rPr lang="en" sz="800">
                          <a:solidFill>
                            <a:schemeClr val="lt1"/>
                          </a:solidFill>
                          <a:latin typeface="Raleway ExtraBold"/>
                          <a:ea typeface="Raleway ExtraBold"/>
                          <a:cs typeface="Raleway ExtraBold"/>
                          <a:sym typeface="Raleway ExtraBold"/>
                        </a:rPr>
                        <a:t>NEAR ME</a:t>
                      </a:r>
                      <a:endParaRPr sz="8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52508E"/>
                    </a:solidFill>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aleway SemiBold"/>
                          <a:ea typeface="Raleway SemiBold"/>
                          <a:cs typeface="Raleway SemiBold"/>
                          <a:sym typeface="Raleway SemiBold"/>
                        </a:rPr>
                        <a:t>21.55%</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800">
                          <a:latin typeface="Raleway SemiBold"/>
                          <a:ea typeface="Raleway SemiBold"/>
                          <a:cs typeface="Raleway SemiBold"/>
                          <a:sym typeface="Raleway SemiBold"/>
                        </a:rPr>
                        <a:t>7.41%</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800">
                          <a:solidFill>
                            <a:srgbClr val="00904C"/>
                          </a:solidFill>
                          <a:latin typeface="Raleway SemiBold"/>
                          <a:ea typeface="Raleway SemiBold"/>
                          <a:cs typeface="Raleway SemiBold"/>
                          <a:sym typeface="Raleway SemiBold"/>
                        </a:rPr>
                        <a:t>15.16%</a:t>
                      </a:r>
                      <a:endParaRPr sz="800">
                        <a:solidFill>
                          <a:srgbClr val="00904C"/>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aleway SemiBold"/>
                          <a:ea typeface="Raleway SemiBold"/>
                          <a:cs typeface="Raleway SemiBold"/>
                          <a:sym typeface="Raleway SemiBold"/>
                        </a:rPr>
                        <a:t>$0.43</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800">
                          <a:solidFill>
                            <a:schemeClr val="dk1"/>
                          </a:solidFill>
                          <a:latin typeface="Raleway SemiBold"/>
                          <a:ea typeface="Raleway SemiBold"/>
                          <a:cs typeface="Raleway SemiBold"/>
                          <a:sym typeface="Raleway SemiBold"/>
                        </a:rPr>
                        <a:t>$0.48 CPC</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800">
                          <a:solidFill>
                            <a:srgbClr val="00904C"/>
                          </a:solidFill>
                          <a:latin typeface="Raleway SemiBold"/>
                          <a:ea typeface="Raleway SemiBold"/>
                          <a:cs typeface="Raleway SemiBold"/>
                          <a:sym typeface="Raleway SemiBold"/>
                        </a:rPr>
                        <a:t>$0.05</a:t>
                      </a:r>
                      <a:endParaRPr sz="800">
                        <a:solidFill>
                          <a:srgbClr val="00904C"/>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393375">
                <a:tc>
                  <a:txBody>
                    <a:bodyPr/>
                    <a:lstStyle/>
                    <a:p>
                      <a:pPr marL="0" marR="0" lvl="0" indent="0" algn="ctr" rtl="0">
                        <a:lnSpc>
                          <a:spcPct val="100000"/>
                        </a:lnSpc>
                        <a:spcBef>
                          <a:spcPts val="0"/>
                        </a:spcBef>
                        <a:spcAft>
                          <a:spcPts val="0"/>
                        </a:spcAft>
                        <a:buNone/>
                      </a:pPr>
                      <a:r>
                        <a:rPr lang="en" sz="800">
                          <a:solidFill>
                            <a:schemeClr val="lt1"/>
                          </a:solidFill>
                          <a:latin typeface="Raleway ExtraBold"/>
                          <a:ea typeface="Raleway ExtraBold"/>
                          <a:cs typeface="Raleway ExtraBold"/>
                          <a:sym typeface="Raleway ExtraBold"/>
                        </a:rPr>
                        <a:t>GOOGLE DISPLAY</a:t>
                      </a:r>
                      <a:endParaRPr sz="8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7878D1"/>
                    </a:solidFill>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aleway SemiBold"/>
                          <a:ea typeface="Raleway SemiBold"/>
                          <a:cs typeface="Raleway SemiBold"/>
                          <a:sym typeface="Raleway SemiBold"/>
                        </a:rPr>
                        <a:t>2.10%</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800">
                          <a:latin typeface="Raleway SemiBold"/>
                          <a:ea typeface="Raleway SemiBold"/>
                          <a:cs typeface="Raleway SemiBold"/>
                          <a:sym typeface="Raleway SemiBold"/>
                        </a:rPr>
                        <a:t>2.02%</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800">
                          <a:solidFill>
                            <a:srgbClr val="00904D"/>
                          </a:solidFill>
                          <a:latin typeface="Raleway SemiBold"/>
                          <a:ea typeface="Raleway SemiBold"/>
                          <a:cs typeface="Raleway SemiBold"/>
                          <a:sym typeface="Raleway SemiBold"/>
                        </a:rPr>
                        <a:t>0.08%</a:t>
                      </a:r>
                      <a:endParaRPr sz="800">
                        <a:solidFill>
                          <a:srgbClr val="00904D"/>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aleway SemiBold"/>
                          <a:ea typeface="Raleway SemiBold"/>
                          <a:cs typeface="Raleway SemiBold"/>
                          <a:sym typeface="Raleway SemiBold"/>
                        </a:rPr>
                        <a:t>$1.66</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800">
                          <a:solidFill>
                            <a:schemeClr val="dk1"/>
                          </a:solidFill>
                          <a:latin typeface="Raleway SemiBold"/>
                          <a:ea typeface="Raleway SemiBold"/>
                          <a:cs typeface="Raleway SemiBold"/>
                          <a:sym typeface="Raleway SemiBold"/>
                        </a:rPr>
                        <a:t>$1.38 CPM</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800">
                          <a:solidFill>
                            <a:srgbClr val="FF0000"/>
                          </a:solidFill>
                          <a:latin typeface="Raleway SemiBold"/>
                          <a:ea typeface="Raleway SemiBold"/>
                          <a:cs typeface="Raleway SemiBold"/>
                          <a:sym typeface="Raleway SemiBold"/>
                        </a:rPr>
                        <a:t>$0.28</a:t>
                      </a:r>
                      <a:endParaRPr sz="800">
                        <a:solidFill>
                          <a:srgbClr val="FF0000"/>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393375">
                <a:tc>
                  <a:txBody>
                    <a:bodyPr/>
                    <a:lstStyle/>
                    <a:p>
                      <a:pPr marL="0" marR="0" lvl="0" indent="0" algn="ctr" rtl="0">
                        <a:lnSpc>
                          <a:spcPct val="100000"/>
                        </a:lnSpc>
                        <a:spcBef>
                          <a:spcPts val="0"/>
                        </a:spcBef>
                        <a:spcAft>
                          <a:spcPts val="0"/>
                        </a:spcAft>
                        <a:buNone/>
                      </a:pPr>
                      <a:r>
                        <a:rPr lang="en" sz="800">
                          <a:solidFill>
                            <a:schemeClr val="lt1"/>
                          </a:solidFill>
                          <a:latin typeface="Raleway ExtraBold"/>
                          <a:ea typeface="Raleway ExtraBold"/>
                          <a:cs typeface="Raleway ExtraBold"/>
                          <a:sym typeface="Raleway ExtraBold"/>
                        </a:rPr>
                        <a:t>GOOGLE REMARKETING</a:t>
                      </a:r>
                      <a:endParaRPr sz="8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52508E"/>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800">
                          <a:latin typeface="Raleway SemiBold"/>
                          <a:ea typeface="Raleway SemiBold"/>
                          <a:cs typeface="Raleway SemiBold"/>
                          <a:sym typeface="Raleway SemiBold"/>
                        </a:rPr>
                        <a:t>2.37%</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n" sz="800">
                          <a:latin typeface="Raleway SemiBold"/>
                          <a:ea typeface="Raleway SemiBold"/>
                          <a:cs typeface="Raleway SemiBold"/>
                          <a:sym typeface="Raleway SemiBold"/>
                        </a:rPr>
                        <a:t>3.67%</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n" sz="800">
                          <a:solidFill>
                            <a:srgbClr val="FF0000"/>
                          </a:solidFill>
                          <a:latin typeface="Raleway SemiBold"/>
                          <a:ea typeface="Raleway SemiBold"/>
                          <a:cs typeface="Raleway SemiBold"/>
                          <a:sym typeface="Raleway SemiBold"/>
                        </a:rPr>
                        <a:t>1.3%</a:t>
                      </a:r>
                      <a:endParaRPr sz="800">
                        <a:solidFill>
                          <a:srgbClr val="FF0000"/>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800">
                          <a:latin typeface="Raleway SemiBold"/>
                          <a:ea typeface="Raleway SemiBold"/>
                          <a:cs typeface="Raleway SemiBold"/>
                          <a:sym typeface="Raleway SemiBold"/>
                        </a:rPr>
                        <a:t>$1.89</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aleway SemiBold"/>
                          <a:ea typeface="Raleway SemiBold"/>
                          <a:cs typeface="Raleway SemiBold"/>
                          <a:sym typeface="Raleway SemiBold"/>
                        </a:rPr>
                        <a:t>$1.32 CPM</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n" sz="800">
                          <a:solidFill>
                            <a:srgbClr val="FF0000"/>
                          </a:solidFill>
                          <a:latin typeface="Raleway SemiBold"/>
                          <a:ea typeface="Raleway SemiBold"/>
                          <a:cs typeface="Raleway SemiBold"/>
                          <a:sym typeface="Raleway SemiBold"/>
                        </a:rPr>
                        <a:t>$0.57</a:t>
                      </a:r>
                      <a:endParaRPr sz="800">
                        <a:solidFill>
                          <a:srgbClr val="FF0000"/>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93375">
                <a:tc>
                  <a:txBody>
                    <a:bodyPr/>
                    <a:lstStyle/>
                    <a:p>
                      <a:pPr marL="0" marR="0" lvl="0" indent="0" algn="ctr" rtl="0">
                        <a:lnSpc>
                          <a:spcPct val="100000"/>
                        </a:lnSpc>
                        <a:spcBef>
                          <a:spcPts val="0"/>
                        </a:spcBef>
                        <a:spcAft>
                          <a:spcPts val="0"/>
                        </a:spcAft>
                        <a:buNone/>
                      </a:pPr>
                      <a:r>
                        <a:rPr lang="en" sz="800">
                          <a:solidFill>
                            <a:schemeClr val="lt1"/>
                          </a:solidFill>
                          <a:latin typeface="Raleway ExtraBold"/>
                          <a:ea typeface="Raleway ExtraBold"/>
                          <a:cs typeface="Raleway ExtraBold"/>
                          <a:sym typeface="Raleway ExtraBold"/>
                        </a:rPr>
                        <a:t>META PROSPECTING (CTS)</a:t>
                      </a:r>
                      <a:endParaRPr sz="8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7878D1"/>
                    </a:solidFill>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aleway SemiBold"/>
                          <a:ea typeface="Raleway SemiBold"/>
                          <a:cs typeface="Raleway SemiBold"/>
                          <a:sym typeface="Raleway SemiBold"/>
                        </a:rPr>
                        <a:t>1.32%</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aleway SemiBold"/>
                          <a:ea typeface="Raleway SemiBold"/>
                          <a:cs typeface="Raleway SemiBold"/>
                          <a:sym typeface="Raleway SemiBold"/>
                        </a:rPr>
                        <a:t>1.66%</a:t>
                      </a:r>
                      <a:endParaRPr sz="800">
                        <a:solidFill>
                          <a:srgbClr val="FFFFFF"/>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800">
                          <a:solidFill>
                            <a:srgbClr val="FF0000"/>
                          </a:solidFill>
                          <a:latin typeface="Raleway SemiBold"/>
                          <a:ea typeface="Raleway SemiBold"/>
                          <a:cs typeface="Raleway SemiBold"/>
                          <a:sym typeface="Raleway SemiBold"/>
                        </a:rPr>
                        <a:t>0.34%</a:t>
                      </a:r>
                      <a:endParaRPr sz="800">
                        <a:solidFill>
                          <a:srgbClr val="FF0000"/>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en" sz="800">
                          <a:solidFill>
                            <a:schemeClr val="dk1"/>
                          </a:solidFill>
                          <a:latin typeface="Raleway SemiBold"/>
                          <a:ea typeface="Raleway SemiBold"/>
                          <a:cs typeface="Raleway SemiBold"/>
                          <a:sym typeface="Raleway SemiBold"/>
                        </a:rPr>
                        <a:t>$0.30</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800">
                          <a:solidFill>
                            <a:schemeClr val="dk1"/>
                          </a:solidFill>
                          <a:latin typeface="Raleway SemiBold"/>
                          <a:ea typeface="Raleway SemiBold"/>
                          <a:cs typeface="Raleway SemiBold"/>
                          <a:sym typeface="Raleway SemiBold"/>
                        </a:rPr>
                        <a:t>$0.27 CPC</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800">
                          <a:solidFill>
                            <a:srgbClr val="FF0000"/>
                          </a:solidFill>
                          <a:latin typeface="Raleway SemiBold"/>
                          <a:ea typeface="Raleway SemiBold"/>
                          <a:cs typeface="Raleway SemiBold"/>
                          <a:sym typeface="Raleway SemiBold"/>
                        </a:rPr>
                        <a:t>$0.03</a:t>
                      </a:r>
                      <a:endParaRPr sz="800">
                        <a:solidFill>
                          <a:srgbClr val="FF0000"/>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5"/>
                  </a:ext>
                </a:extLst>
              </a:tr>
              <a:tr h="393375">
                <a:tc>
                  <a:txBody>
                    <a:bodyPr/>
                    <a:lstStyle/>
                    <a:p>
                      <a:pPr marL="0" marR="0" lvl="0" indent="0" algn="ctr" rtl="0">
                        <a:lnSpc>
                          <a:spcPct val="100000"/>
                        </a:lnSpc>
                        <a:spcBef>
                          <a:spcPts val="0"/>
                        </a:spcBef>
                        <a:spcAft>
                          <a:spcPts val="0"/>
                        </a:spcAft>
                        <a:buNone/>
                      </a:pPr>
                      <a:r>
                        <a:rPr lang="en" sz="800">
                          <a:solidFill>
                            <a:schemeClr val="lt1"/>
                          </a:solidFill>
                          <a:latin typeface="Raleway ExtraBold"/>
                          <a:ea typeface="Raleway ExtraBold"/>
                          <a:cs typeface="Raleway ExtraBold"/>
                          <a:sym typeface="Raleway ExtraBold"/>
                        </a:rPr>
                        <a:t>META REMARKETING</a:t>
                      </a:r>
                      <a:endParaRPr sz="8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52508E"/>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800">
                          <a:latin typeface="Raleway SemiBold"/>
                          <a:ea typeface="Raleway SemiBold"/>
                          <a:cs typeface="Raleway SemiBold"/>
                          <a:sym typeface="Raleway SemiBold"/>
                        </a:rPr>
                        <a:t>1.25%</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800">
                          <a:latin typeface="Raleway SemiBold"/>
                          <a:ea typeface="Raleway SemiBold"/>
                          <a:cs typeface="Raleway SemiBold"/>
                          <a:sym typeface="Raleway SemiBold"/>
                        </a:rPr>
                        <a:t>1.68%</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n" sz="800">
                          <a:solidFill>
                            <a:srgbClr val="FF0000"/>
                          </a:solidFill>
                          <a:latin typeface="Raleway SemiBold"/>
                          <a:ea typeface="Raleway SemiBold"/>
                          <a:cs typeface="Raleway SemiBold"/>
                          <a:sym typeface="Raleway SemiBold"/>
                        </a:rPr>
                        <a:t>0.43%</a:t>
                      </a:r>
                      <a:endParaRPr sz="800">
                        <a:solidFill>
                          <a:srgbClr val="FF0000"/>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800">
                          <a:latin typeface="Raleway SemiBold"/>
                          <a:ea typeface="Raleway SemiBold"/>
                          <a:cs typeface="Raleway SemiBold"/>
                          <a:sym typeface="Raleway SemiBold"/>
                        </a:rPr>
                        <a:t>$0.69</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n" sz="800">
                          <a:latin typeface="Raleway SemiBold"/>
                          <a:ea typeface="Raleway SemiBold"/>
                          <a:cs typeface="Raleway SemiBold"/>
                          <a:sym typeface="Raleway SemiBold"/>
                        </a:rPr>
                        <a:t>$0.29 CPC</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n" sz="800">
                          <a:solidFill>
                            <a:srgbClr val="FF0000"/>
                          </a:solidFill>
                          <a:latin typeface="Raleway SemiBold"/>
                          <a:ea typeface="Raleway SemiBold"/>
                          <a:cs typeface="Raleway SemiBold"/>
                          <a:sym typeface="Raleway SemiBold"/>
                        </a:rPr>
                        <a:t>$0.40</a:t>
                      </a:r>
                      <a:endParaRPr sz="800">
                        <a:solidFill>
                          <a:srgbClr val="FF0000"/>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93375">
                <a:tc>
                  <a:txBody>
                    <a:bodyPr/>
                    <a:lstStyle/>
                    <a:p>
                      <a:pPr marL="0" marR="0" lvl="0" indent="0" algn="ctr" rtl="0">
                        <a:lnSpc>
                          <a:spcPct val="100000"/>
                        </a:lnSpc>
                        <a:spcBef>
                          <a:spcPts val="0"/>
                        </a:spcBef>
                        <a:spcAft>
                          <a:spcPts val="0"/>
                        </a:spcAft>
                        <a:buNone/>
                      </a:pPr>
                      <a:r>
                        <a:rPr lang="en" sz="800">
                          <a:solidFill>
                            <a:schemeClr val="lt1"/>
                          </a:solidFill>
                          <a:latin typeface="Raleway ExtraBold"/>
                          <a:ea typeface="Raleway ExtraBold"/>
                          <a:cs typeface="Raleway ExtraBold"/>
                          <a:sym typeface="Raleway ExtraBold"/>
                        </a:rPr>
                        <a:t>MOBILEFUSE</a:t>
                      </a:r>
                      <a:endParaRPr sz="8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7878D1"/>
                    </a:solidFill>
                  </a:tcPr>
                </a:tc>
                <a:tc>
                  <a:txBody>
                    <a:bodyPr/>
                    <a:lstStyle/>
                    <a:p>
                      <a:pPr marL="0" marR="0" lvl="0" indent="0" algn="ctr" rtl="0">
                        <a:lnSpc>
                          <a:spcPct val="100000"/>
                        </a:lnSpc>
                        <a:spcBef>
                          <a:spcPts val="0"/>
                        </a:spcBef>
                        <a:spcAft>
                          <a:spcPts val="0"/>
                        </a:spcAft>
                        <a:buNone/>
                      </a:pPr>
                      <a:r>
                        <a:rPr lang="en" sz="800">
                          <a:latin typeface="Raleway SemiBold"/>
                          <a:ea typeface="Raleway SemiBold"/>
                          <a:cs typeface="Raleway SemiBold"/>
                          <a:sym typeface="Raleway SemiBold"/>
                        </a:rPr>
                        <a:t>16.75% EER*</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EEEEE"/>
                    </a:solidFill>
                  </a:tcPr>
                </a:tc>
                <a:tc>
                  <a:txBody>
                    <a:bodyPr/>
                    <a:lstStyle/>
                    <a:p>
                      <a:pPr marL="0" marR="0" lvl="0" indent="0" algn="ctr" rtl="0">
                        <a:lnSpc>
                          <a:spcPct val="100000"/>
                        </a:lnSpc>
                        <a:spcBef>
                          <a:spcPts val="0"/>
                        </a:spcBef>
                        <a:spcAft>
                          <a:spcPts val="0"/>
                        </a:spcAft>
                        <a:buNone/>
                      </a:pPr>
                      <a:r>
                        <a:rPr lang="en" sz="800">
                          <a:latin typeface="Raleway SemiBold"/>
                          <a:ea typeface="Raleway SemiBold"/>
                          <a:cs typeface="Raleway SemiBold"/>
                          <a:sym typeface="Raleway SemiBold"/>
                        </a:rPr>
                        <a:t>5% EER*</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EEEEE"/>
                    </a:solidFill>
                  </a:tcPr>
                </a:tc>
                <a:tc>
                  <a:txBody>
                    <a:bodyPr/>
                    <a:lstStyle/>
                    <a:p>
                      <a:pPr marL="0" marR="0" lvl="0" indent="0" algn="ctr" rtl="0">
                        <a:lnSpc>
                          <a:spcPct val="100000"/>
                        </a:lnSpc>
                        <a:spcBef>
                          <a:spcPts val="0"/>
                        </a:spcBef>
                        <a:spcAft>
                          <a:spcPts val="0"/>
                        </a:spcAft>
                        <a:buNone/>
                      </a:pPr>
                      <a:r>
                        <a:rPr lang="en" sz="800">
                          <a:solidFill>
                            <a:srgbClr val="00904C"/>
                          </a:solidFill>
                          <a:latin typeface="Raleway SemiBold"/>
                          <a:ea typeface="Raleway SemiBold"/>
                          <a:cs typeface="Raleway SemiBold"/>
                          <a:sym typeface="Raleway SemiBold"/>
                        </a:rPr>
                        <a:t>11.75%</a:t>
                      </a:r>
                      <a:endParaRPr sz="800">
                        <a:solidFill>
                          <a:srgbClr val="00904C"/>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EEEEE"/>
                    </a:solidFill>
                  </a:tcPr>
                </a:tc>
                <a:tc>
                  <a:txBody>
                    <a:bodyPr/>
                    <a:lstStyle/>
                    <a:p>
                      <a:pPr marL="0" marR="0" lvl="0" indent="0" algn="ctr" rtl="0">
                        <a:lnSpc>
                          <a:spcPct val="100000"/>
                        </a:lnSpc>
                        <a:spcBef>
                          <a:spcPts val="0"/>
                        </a:spcBef>
                        <a:spcAft>
                          <a:spcPts val="0"/>
                        </a:spcAft>
                        <a:buNone/>
                      </a:pPr>
                      <a:r>
                        <a:rPr lang="en" sz="800">
                          <a:latin typeface="Raleway SemiBold"/>
                          <a:ea typeface="Raleway SemiBold"/>
                          <a:cs typeface="Raleway SemiBold"/>
                          <a:sym typeface="Raleway SemiBold"/>
                        </a:rPr>
                        <a:t>$6.06</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EEEEE"/>
                    </a:solidFill>
                  </a:tcPr>
                </a:tc>
                <a:tc>
                  <a:txBody>
                    <a:bodyPr/>
                    <a:lstStyle/>
                    <a:p>
                      <a:pPr marL="0" marR="0" lvl="0" indent="0" algn="ctr" rtl="0">
                        <a:lnSpc>
                          <a:spcPct val="100000"/>
                        </a:lnSpc>
                        <a:spcBef>
                          <a:spcPts val="0"/>
                        </a:spcBef>
                        <a:spcAft>
                          <a:spcPts val="0"/>
                        </a:spcAft>
                        <a:buNone/>
                      </a:pPr>
                      <a:r>
                        <a:rPr lang="en" sz="800">
                          <a:latin typeface="Raleway SemiBold"/>
                          <a:ea typeface="Raleway SemiBold"/>
                          <a:cs typeface="Raleway SemiBold"/>
                          <a:sym typeface="Raleway SemiBold"/>
                        </a:rPr>
                        <a:t>$10.67 CPM</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EEEEE"/>
                    </a:solidFill>
                  </a:tcPr>
                </a:tc>
                <a:tc>
                  <a:txBody>
                    <a:bodyPr/>
                    <a:lstStyle/>
                    <a:p>
                      <a:pPr marL="0" marR="0" lvl="0" indent="0" algn="ctr" rtl="0">
                        <a:lnSpc>
                          <a:spcPct val="100000"/>
                        </a:lnSpc>
                        <a:spcBef>
                          <a:spcPts val="0"/>
                        </a:spcBef>
                        <a:spcAft>
                          <a:spcPts val="0"/>
                        </a:spcAft>
                        <a:buNone/>
                      </a:pPr>
                      <a:r>
                        <a:rPr lang="en" sz="800">
                          <a:solidFill>
                            <a:srgbClr val="00904D"/>
                          </a:solidFill>
                          <a:latin typeface="Raleway SemiBold"/>
                          <a:ea typeface="Raleway SemiBold"/>
                          <a:cs typeface="Raleway SemiBold"/>
                          <a:sym typeface="Raleway SemiBold"/>
                        </a:rPr>
                        <a:t>$4.61</a:t>
                      </a:r>
                      <a:endParaRPr sz="800">
                        <a:solidFill>
                          <a:srgbClr val="00904D"/>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EEEEE"/>
                    </a:solidFill>
                  </a:tcPr>
                </a:tc>
                <a:extLst>
                  <a:ext uri="{0D108BD9-81ED-4DB2-BD59-A6C34878D82A}">
                    <a16:rowId xmlns:a16="http://schemas.microsoft.com/office/drawing/2014/main" val="10007"/>
                  </a:ext>
                </a:extLst>
              </a:tr>
              <a:tr h="393375">
                <a:tc>
                  <a:txBody>
                    <a:bodyPr/>
                    <a:lstStyle/>
                    <a:p>
                      <a:pPr marL="0" marR="0" lvl="0" indent="0" algn="ctr" rtl="0">
                        <a:lnSpc>
                          <a:spcPct val="100000"/>
                        </a:lnSpc>
                        <a:spcBef>
                          <a:spcPts val="0"/>
                        </a:spcBef>
                        <a:spcAft>
                          <a:spcPts val="0"/>
                        </a:spcAft>
                        <a:buNone/>
                      </a:pPr>
                      <a:r>
                        <a:rPr lang="en" sz="800">
                          <a:solidFill>
                            <a:schemeClr val="lt1"/>
                          </a:solidFill>
                          <a:latin typeface="Raleway ExtraBold"/>
                          <a:ea typeface="Raleway ExtraBold"/>
                          <a:cs typeface="Raleway ExtraBold"/>
                          <a:sym typeface="Raleway ExtraBold"/>
                        </a:rPr>
                        <a:t>AZIRA (CTV)</a:t>
                      </a:r>
                      <a:endParaRPr sz="800">
                        <a:solidFill>
                          <a:schemeClr val="lt1"/>
                        </a:solidFill>
                        <a:latin typeface="Raleway ExtraBold"/>
                        <a:ea typeface="Raleway ExtraBold"/>
                        <a:cs typeface="Raleway ExtraBold"/>
                        <a:sym typeface="Raleway Extra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52508E"/>
                    </a:solidFill>
                  </a:tcPr>
                </a:tc>
                <a:tc>
                  <a:txBody>
                    <a:bodyPr/>
                    <a:lstStyle/>
                    <a:p>
                      <a:pPr marL="0" marR="0" lvl="0" indent="0" algn="ctr" rtl="0">
                        <a:lnSpc>
                          <a:spcPct val="100000"/>
                        </a:lnSpc>
                        <a:spcBef>
                          <a:spcPts val="0"/>
                        </a:spcBef>
                        <a:spcAft>
                          <a:spcPts val="0"/>
                        </a:spcAft>
                        <a:buNone/>
                      </a:pPr>
                      <a:r>
                        <a:rPr lang="en" sz="800">
                          <a:latin typeface="Raleway SemiBold"/>
                          <a:ea typeface="Raleway SemiBold"/>
                          <a:cs typeface="Raleway SemiBold"/>
                          <a:sym typeface="Raleway SemiBold"/>
                        </a:rPr>
                        <a:t>0.04%</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n" sz="800">
                          <a:latin typeface="Raleway SemiBold"/>
                          <a:ea typeface="Raleway SemiBold"/>
                          <a:cs typeface="Raleway SemiBold"/>
                          <a:sym typeface="Raleway SemiBold"/>
                        </a:rPr>
                        <a:t>0.13%</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n" sz="800">
                          <a:solidFill>
                            <a:srgbClr val="FF0000"/>
                          </a:solidFill>
                          <a:latin typeface="Raleway SemiBold"/>
                          <a:ea typeface="Raleway SemiBold"/>
                          <a:cs typeface="Raleway SemiBold"/>
                          <a:sym typeface="Raleway SemiBold"/>
                        </a:rPr>
                        <a:t>0.09%</a:t>
                      </a:r>
                      <a:endParaRPr sz="800">
                        <a:solidFill>
                          <a:srgbClr val="FF0000"/>
                        </a:solidFill>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n" sz="800">
                          <a:latin typeface="Raleway SemiBold"/>
                          <a:ea typeface="Raleway SemiBold"/>
                          <a:cs typeface="Raleway SemiBold"/>
                          <a:sym typeface="Raleway SemiBold"/>
                        </a:rPr>
                        <a:t>$30</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n" sz="800">
                          <a:latin typeface="Raleway SemiBold"/>
                          <a:ea typeface="Raleway SemiBold"/>
                          <a:cs typeface="Raleway SemiBold"/>
                          <a:sym typeface="Raleway SemiBold"/>
                        </a:rPr>
                        <a:t>$30 CPM</a:t>
                      </a:r>
                      <a:endParaRPr sz="800">
                        <a:latin typeface="Raleway SemiBold"/>
                        <a:ea typeface="Raleway SemiBold"/>
                        <a:cs typeface="Raleway SemiBold"/>
                        <a:sym typeface="Raleway SemiBold"/>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None/>
                      </a:pPr>
                      <a:r>
                        <a:rPr lang="en" sz="800" b="1">
                          <a:solidFill>
                            <a:srgbClr val="00904D"/>
                          </a:solidFill>
                          <a:latin typeface="Raleway"/>
                          <a:ea typeface="Raleway"/>
                          <a:cs typeface="Raleway"/>
                          <a:sym typeface="Raleway"/>
                        </a:rPr>
                        <a:t>FLAT</a:t>
                      </a:r>
                      <a:endParaRPr sz="800" b="1">
                        <a:solidFill>
                          <a:srgbClr val="00904D"/>
                        </a:solidFill>
                        <a:latin typeface="Raleway"/>
                        <a:ea typeface="Raleway"/>
                        <a:cs typeface="Raleway"/>
                        <a:sym typeface="Raleway"/>
                      </a:endParaRPr>
                    </a:p>
                  </a:txBody>
                  <a:tcPr marL="65300" marR="65300" marT="60500" marB="60500" anchor="ctr">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
        <p:nvSpPr>
          <p:cNvPr id="657" name="Google Shape;657;p67"/>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58" name="Google Shape;658;p67"/>
          <p:cNvSpPr txBox="1"/>
          <p:nvPr/>
        </p:nvSpPr>
        <p:spPr>
          <a:xfrm>
            <a:off x="487750" y="340975"/>
            <a:ext cx="8634600" cy="369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DMO Tourism Industry Benchmarks</a:t>
            </a:r>
            <a:endParaRPr sz="2200">
              <a:solidFill>
                <a:srgbClr val="FFFFFF"/>
              </a:solidFill>
              <a:latin typeface="Raleway ExtraBold"/>
              <a:ea typeface="Raleway ExtraBold"/>
              <a:cs typeface="Raleway ExtraBold"/>
              <a:sym typeface="Raleway ExtraBold"/>
            </a:endParaRPr>
          </a:p>
        </p:txBody>
      </p:sp>
      <p:sp>
        <p:nvSpPr>
          <p:cNvPr id="659" name="Google Shape;659;p67"/>
          <p:cNvSpPr txBox="1"/>
          <p:nvPr/>
        </p:nvSpPr>
        <p:spPr>
          <a:xfrm>
            <a:off x="205450" y="4711325"/>
            <a:ext cx="43665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800"/>
              <a:t>*Expandable engagement rate for rich media expandable ad. </a:t>
            </a:r>
            <a:endParaRPr sz="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8"/>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65" name="Google Shape;665;p68"/>
          <p:cNvSpPr txBox="1"/>
          <p:nvPr/>
        </p:nvSpPr>
        <p:spPr>
          <a:xfrm>
            <a:off x="489800" y="345900"/>
            <a:ext cx="73257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Let’s take a deep dive.</a:t>
            </a:r>
            <a:endParaRPr sz="2200">
              <a:solidFill>
                <a:srgbClr val="FFFFFF"/>
              </a:solidFill>
              <a:latin typeface="Raleway ExtraBold"/>
              <a:ea typeface="Raleway ExtraBold"/>
              <a:cs typeface="Raleway ExtraBold"/>
              <a:sym typeface="Raleway ExtraBold"/>
            </a:endParaRPr>
          </a:p>
        </p:txBody>
      </p:sp>
      <p:sp>
        <p:nvSpPr>
          <p:cNvPr id="666" name="Google Shape;666;p68"/>
          <p:cNvSpPr txBox="1"/>
          <p:nvPr/>
        </p:nvSpPr>
        <p:spPr>
          <a:xfrm>
            <a:off x="519525" y="957800"/>
            <a:ext cx="3849000" cy="4875600"/>
          </a:xfrm>
          <a:prstGeom prst="rect">
            <a:avLst/>
          </a:prstGeom>
          <a:noFill/>
          <a:ln>
            <a:noFill/>
          </a:ln>
        </p:spPr>
        <p:txBody>
          <a:bodyPr spcFirstLastPara="1" wrap="square" lIns="0" tIns="0" rIns="0" bIns="0" anchor="ctr" anchorCtr="0">
            <a:spAutoFit/>
          </a:bodyPr>
          <a:lstStyle/>
          <a:p>
            <a:pPr marL="0" lvl="0" indent="0" algn="l" rtl="0">
              <a:lnSpc>
                <a:spcPct val="115000"/>
              </a:lnSpc>
              <a:spcBef>
                <a:spcPts val="0"/>
              </a:spcBef>
              <a:spcAft>
                <a:spcPts val="0"/>
              </a:spcAft>
              <a:buNone/>
            </a:pPr>
            <a:endParaRPr sz="1100" b="1">
              <a:solidFill>
                <a:srgbClr val="D154BC"/>
              </a:solidFill>
              <a:latin typeface="Raleway"/>
              <a:ea typeface="Raleway"/>
              <a:cs typeface="Raleway"/>
              <a:sym typeface="Raleway"/>
            </a:endParaRPr>
          </a:p>
          <a:p>
            <a:pPr marL="0" lvl="0" indent="0" algn="l" rtl="0">
              <a:lnSpc>
                <a:spcPct val="115000"/>
              </a:lnSpc>
              <a:spcBef>
                <a:spcPts val="0"/>
              </a:spcBef>
              <a:spcAft>
                <a:spcPts val="0"/>
              </a:spcAft>
              <a:buNone/>
            </a:pPr>
            <a:r>
              <a:rPr lang="en" sz="1100" b="1">
                <a:solidFill>
                  <a:srgbClr val="D154BC"/>
                </a:solidFill>
                <a:latin typeface="Raleway"/>
                <a:ea typeface="Raleway"/>
                <a:cs typeface="Raleway"/>
                <a:sym typeface="Raleway"/>
              </a:rPr>
              <a:t>General Leisure &amp; Near-Me SEM Campaigns:</a:t>
            </a:r>
            <a:endParaRPr sz="1100" b="1">
              <a:solidFill>
                <a:srgbClr val="D154BC"/>
              </a:solidFill>
              <a:highlight>
                <a:schemeClr val="accent6"/>
              </a:highlight>
              <a:latin typeface="Raleway"/>
              <a:ea typeface="Raleway"/>
              <a:cs typeface="Raleway"/>
              <a:sym typeface="Raleway"/>
            </a:endParaRPr>
          </a:p>
          <a:p>
            <a:pPr marL="0" lvl="0" indent="0" algn="l" rtl="0">
              <a:lnSpc>
                <a:spcPct val="115000"/>
              </a:lnSpc>
              <a:spcBef>
                <a:spcPts val="0"/>
              </a:spcBef>
              <a:spcAft>
                <a:spcPts val="0"/>
              </a:spcAft>
              <a:buNone/>
            </a:pPr>
            <a:r>
              <a:rPr lang="en" sz="1000">
                <a:solidFill>
                  <a:schemeClr val="dk1"/>
                </a:solidFill>
                <a:latin typeface="Raleway"/>
                <a:ea typeface="Raleway"/>
                <a:cs typeface="Raleway"/>
                <a:sym typeface="Raleway"/>
              </a:rPr>
              <a:t>By implementing general leisure and near-me campaigns this year, we've significantly enhanced our ability to engage users actively searching in and around Eureka Springs. These campaigns have become the leading drivers of traffic to your website, with Paid Search seeing a 404% increase in users jumping from 30,173 to 154,923 this year,  and a 264% increase in engaged sessions with 108k this year compared to the same period in 2023. These efforts are effectively reaching users interested in all things Eureka Springs—whether it's an out-of-state traveler planning their next trip or a local looking for a weekend event.</a:t>
            </a:r>
            <a:endParaRPr sz="1000">
              <a:solidFill>
                <a:schemeClr val="dk1"/>
              </a:solidFill>
              <a:latin typeface="Raleway"/>
              <a:ea typeface="Raleway"/>
              <a:cs typeface="Raleway"/>
              <a:sym typeface="Raleway"/>
            </a:endParaRPr>
          </a:p>
          <a:p>
            <a:pPr marL="0" lvl="0" indent="0" algn="l" rtl="0">
              <a:lnSpc>
                <a:spcPct val="115000"/>
              </a:lnSpc>
              <a:spcBef>
                <a:spcPts val="1000"/>
              </a:spcBef>
              <a:spcAft>
                <a:spcPts val="0"/>
              </a:spcAft>
              <a:buClr>
                <a:schemeClr val="dk1"/>
              </a:buClr>
              <a:buSzPts val="1100"/>
              <a:buFont typeface="Arial"/>
              <a:buNone/>
            </a:pPr>
            <a:endParaRPr sz="1100" b="1">
              <a:solidFill>
                <a:srgbClr val="36BBED"/>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1100" b="1">
                <a:solidFill>
                  <a:srgbClr val="36BBED"/>
                </a:solidFill>
                <a:latin typeface="Raleway"/>
                <a:ea typeface="Raleway"/>
                <a:cs typeface="Raleway"/>
                <a:sym typeface="Raleway"/>
              </a:rPr>
              <a:t>Display:</a:t>
            </a:r>
            <a:endParaRPr sz="1100" b="1">
              <a:solidFill>
                <a:srgbClr val="36BBED"/>
              </a:solidFill>
              <a:latin typeface="Raleway"/>
              <a:ea typeface="Raleway"/>
              <a:cs typeface="Raleway"/>
              <a:sym typeface="Raleway"/>
            </a:endParaRPr>
          </a:p>
          <a:p>
            <a:pPr marL="0" marR="0" lvl="0" indent="0" algn="l" rtl="0">
              <a:lnSpc>
                <a:spcPct val="115000"/>
              </a:lnSpc>
              <a:spcBef>
                <a:spcPts val="0"/>
              </a:spcBef>
              <a:spcAft>
                <a:spcPts val="0"/>
              </a:spcAft>
              <a:buNone/>
            </a:pPr>
            <a:r>
              <a:rPr lang="en" sz="1000">
                <a:solidFill>
                  <a:schemeClr val="dk1"/>
                </a:solidFill>
                <a:latin typeface="Raleway"/>
                <a:ea typeface="Raleway"/>
                <a:cs typeface="Raleway"/>
                <a:sym typeface="Raleway"/>
              </a:rPr>
              <a:t>This year, your responsive display ads delivered standout performance, generating nearly 80k clicks and an impressive CTR of 2.25%. These ads accounted for 78% of total impressions and 83% of total clicks in your prospecting and responsive campaign. By allowing us to tailor messages more effectively, these ads are clearly resonating with your target audiences, as demonstrated by their strong engagement and performance.</a:t>
            </a:r>
            <a:br>
              <a:rPr lang="en" sz="1000">
                <a:solidFill>
                  <a:schemeClr val="dk1"/>
                </a:solidFill>
                <a:highlight>
                  <a:schemeClr val="accent6"/>
                </a:highlight>
                <a:latin typeface="Raleway"/>
                <a:ea typeface="Raleway"/>
                <a:cs typeface="Raleway"/>
                <a:sym typeface="Raleway"/>
              </a:rPr>
            </a:br>
            <a:endParaRPr sz="1000">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None/>
            </a:pPr>
            <a:endParaRPr sz="1100" b="1">
              <a:solidFill>
                <a:srgbClr val="7878D1"/>
              </a:solidFill>
              <a:highlight>
                <a:schemeClr val="accent6"/>
              </a:highlight>
              <a:latin typeface="Raleway"/>
              <a:ea typeface="Raleway"/>
              <a:cs typeface="Raleway"/>
              <a:sym typeface="Raleway"/>
            </a:endParaRPr>
          </a:p>
          <a:p>
            <a:pPr marL="0" lvl="0" indent="0" algn="l" rtl="0">
              <a:lnSpc>
                <a:spcPct val="115000"/>
              </a:lnSpc>
              <a:spcBef>
                <a:spcPts val="1000"/>
              </a:spcBef>
              <a:spcAft>
                <a:spcPts val="1000"/>
              </a:spcAft>
              <a:buNone/>
            </a:pPr>
            <a:endParaRPr sz="1000">
              <a:solidFill>
                <a:srgbClr val="000000"/>
              </a:solidFill>
              <a:latin typeface="Raleway SemiBold"/>
              <a:ea typeface="Raleway SemiBold"/>
              <a:cs typeface="Raleway SemiBold"/>
              <a:sym typeface="Raleway SemiBold"/>
            </a:endParaRPr>
          </a:p>
        </p:txBody>
      </p:sp>
      <p:grpSp>
        <p:nvGrpSpPr>
          <p:cNvPr id="667" name="Google Shape;667;p68"/>
          <p:cNvGrpSpPr/>
          <p:nvPr/>
        </p:nvGrpSpPr>
        <p:grpSpPr>
          <a:xfrm>
            <a:off x="489800" y="861925"/>
            <a:ext cx="1030500" cy="320800"/>
            <a:chOff x="489800" y="831450"/>
            <a:chExt cx="1030500" cy="320800"/>
          </a:xfrm>
        </p:grpSpPr>
        <p:sp>
          <p:nvSpPr>
            <p:cNvPr id="668" name="Google Shape;668;p68"/>
            <p:cNvSpPr/>
            <p:nvPr/>
          </p:nvSpPr>
          <p:spPr>
            <a:xfrm>
              <a:off x="489800" y="831450"/>
              <a:ext cx="1030500" cy="227700"/>
            </a:xfrm>
            <a:prstGeom prst="wedgeRectCallout">
              <a:avLst>
                <a:gd name="adj1" fmla="val -15221"/>
                <a:gd name="adj2" fmla="val 51065"/>
              </a:avLst>
            </a:prstGeom>
            <a:solidFill>
              <a:srgbClr val="D154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Raleway"/>
                  <a:ea typeface="Raleway"/>
                  <a:cs typeface="Raleway"/>
                  <a:sym typeface="Raleway"/>
                </a:rPr>
                <a:t>BIG WINS</a:t>
              </a:r>
              <a:endParaRPr sz="1200" b="1">
                <a:solidFill>
                  <a:srgbClr val="FFFFFF"/>
                </a:solidFill>
                <a:latin typeface="Raleway"/>
                <a:ea typeface="Raleway"/>
                <a:cs typeface="Raleway"/>
                <a:sym typeface="Raleway"/>
              </a:endParaRPr>
            </a:p>
          </p:txBody>
        </p:sp>
        <p:sp>
          <p:nvSpPr>
            <p:cNvPr id="669" name="Google Shape;669;p68"/>
            <p:cNvSpPr/>
            <p:nvPr/>
          </p:nvSpPr>
          <p:spPr>
            <a:xfrm rot="10800000">
              <a:off x="594975" y="1053250"/>
              <a:ext cx="261600" cy="99000"/>
            </a:xfrm>
            <a:prstGeom prst="triangle">
              <a:avLst>
                <a:gd name="adj" fmla="val 50000"/>
              </a:avLst>
            </a:prstGeom>
            <a:solidFill>
              <a:srgbClr val="D154B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b="1">
                <a:solidFill>
                  <a:schemeClr val="lt1"/>
                </a:solidFill>
                <a:latin typeface="Raleway"/>
                <a:ea typeface="Raleway"/>
                <a:cs typeface="Raleway"/>
                <a:sym typeface="Raleway"/>
              </a:endParaRPr>
            </a:p>
          </p:txBody>
        </p:sp>
      </p:grpSp>
      <p:grpSp>
        <p:nvGrpSpPr>
          <p:cNvPr id="670" name="Google Shape;670;p68"/>
          <p:cNvGrpSpPr/>
          <p:nvPr/>
        </p:nvGrpSpPr>
        <p:grpSpPr>
          <a:xfrm>
            <a:off x="4785250" y="957788"/>
            <a:ext cx="1989900" cy="326700"/>
            <a:chOff x="4785250" y="1128838"/>
            <a:chExt cx="1989900" cy="326700"/>
          </a:xfrm>
        </p:grpSpPr>
        <p:sp>
          <p:nvSpPr>
            <p:cNvPr id="671" name="Google Shape;671;p68"/>
            <p:cNvSpPr/>
            <p:nvPr/>
          </p:nvSpPr>
          <p:spPr>
            <a:xfrm>
              <a:off x="4785250" y="1128838"/>
              <a:ext cx="1989900" cy="227700"/>
            </a:xfrm>
            <a:prstGeom prst="wedgeRectCallout">
              <a:avLst>
                <a:gd name="adj1" fmla="val -15221"/>
                <a:gd name="adj2" fmla="val 51065"/>
              </a:avLst>
            </a:prstGeom>
            <a:solidFill>
              <a:srgbClr val="787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Raleway"/>
                  <a:ea typeface="Raleway"/>
                  <a:cs typeface="Raleway"/>
                  <a:sym typeface="Raleway"/>
                </a:rPr>
                <a:t>WHAT’S WORKING</a:t>
              </a:r>
              <a:endParaRPr sz="1200" b="1">
                <a:solidFill>
                  <a:srgbClr val="FFFFFF"/>
                </a:solidFill>
                <a:latin typeface="Raleway"/>
                <a:ea typeface="Raleway"/>
                <a:cs typeface="Raleway"/>
                <a:sym typeface="Raleway"/>
              </a:endParaRPr>
            </a:p>
          </p:txBody>
        </p:sp>
        <p:sp>
          <p:nvSpPr>
            <p:cNvPr id="672" name="Google Shape;672;p68"/>
            <p:cNvSpPr/>
            <p:nvPr/>
          </p:nvSpPr>
          <p:spPr>
            <a:xfrm rot="10800000">
              <a:off x="4897500" y="1356538"/>
              <a:ext cx="261600" cy="99000"/>
            </a:xfrm>
            <a:prstGeom prst="triangle">
              <a:avLst>
                <a:gd name="adj" fmla="val 50000"/>
              </a:avLst>
            </a:prstGeom>
            <a:solidFill>
              <a:srgbClr val="7878D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b="1">
                <a:solidFill>
                  <a:schemeClr val="lt1"/>
                </a:solidFill>
                <a:latin typeface="Raleway"/>
                <a:ea typeface="Raleway"/>
                <a:cs typeface="Raleway"/>
                <a:sym typeface="Raleway"/>
              </a:endParaRPr>
            </a:p>
          </p:txBody>
        </p:sp>
      </p:grpSp>
      <p:sp>
        <p:nvSpPr>
          <p:cNvPr id="673" name="Google Shape;673;p68"/>
          <p:cNvSpPr txBox="1"/>
          <p:nvPr/>
        </p:nvSpPr>
        <p:spPr>
          <a:xfrm>
            <a:off x="4834850" y="1323675"/>
            <a:ext cx="3849000" cy="4132200"/>
          </a:xfrm>
          <a:prstGeom prst="rect">
            <a:avLst/>
          </a:prstGeom>
          <a:noFill/>
          <a:ln>
            <a:noFill/>
          </a:ln>
        </p:spPr>
        <p:txBody>
          <a:bodyPr spcFirstLastPara="1" wrap="square" lIns="0" tIns="0" rIns="0" bIns="0" anchor="ctr" anchorCtr="0">
            <a:spAutoFit/>
          </a:bodyPr>
          <a:lstStyle/>
          <a:p>
            <a:pPr marL="0" lvl="0" indent="0" algn="l" rtl="0">
              <a:lnSpc>
                <a:spcPct val="115000"/>
              </a:lnSpc>
              <a:spcBef>
                <a:spcPts val="0"/>
              </a:spcBef>
              <a:spcAft>
                <a:spcPts val="0"/>
              </a:spcAft>
              <a:buClr>
                <a:schemeClr val="dk1"/>
              </a:buClr>
              <a:buSzPts val="1100"/>
              <a:buFont typeface="Arial"/>
              <a:buNone/>
            </a:pPr>
            <a:r>
              <a:rPr lang="en" sz="1100" b="1">
                <a:solidFill>
                  <a:srgbClr val="7878D1"/>
                </a:solidFill>
                <a:latin typeface="Raleway"/>
                <a:ea typeface="Raleway"/>
                <a:cs typeface="Raleway"/>
                <a:sym typeface="Raleway"/>
              </a:rPr>
              <a:t>Core Media + Innovative Tactics:</a:t>
            </a:r>
            <a:br>
              <a:rPr lang="en" sz="1100" b="1">
                <a:solidFill>
                  <a:srgbClr val="7878D1"/>
                </a:solidFill>
                <a:latin typeface="Raleway"/>
                <a:ea typeface="Raleway"/>
                <a:cs typeface="Raleway"/>
                <a:sym typeface="Raleway"/>
              </a:rPr>
            </a:br>
            <a:r>
              <a:rPr lang="en" sz="1000">
                <a:solidFill>
                  <a:schemeClr val="dk1"/>
                </a:solidFill>
                <a:latin typeface="Raleway"/>
                <a:ea typeface="Raleway"/>
                <a:cs typeface="Raleway"/>
                <a:sym typeface="Raleway"/>
              </a:rPr>
              <a:t>This year, our core strategies in paid search and Meta remain strong, while we’re seeing a growing user presence on emerging platforms like Ink, Mobilefuse, and Expedia. This trend is evident in your analytics, where key metrics such as total users, sessions, engaged sessions, and engagement rate have all increased compared to the same period in 2023</a:t>
            </a:r>
            <a:br>
              <a:rPr lang="en" sz="1000">
                <a:solidFill>
                  <a:schemeClr val="dk1"/>
                </a:solidFill>
                <a:latin typeface="Raleway"/>
                <a:ea typeface="Raleway"/>
                <a:cs typeface="Raleway"/>
                <a:sym typeface="Raleway"/>
              </a:rPr>
            </a:br>
            <a:r>
              <a:rPr lang="en" sz="1000">
                <a:solidFill>
                  <a:schemeClr val="dk1"/>
                </a:solidFill>
                <a:latin typeface="Raleway"/>
                <a:ea typeface="Raleway"/>
                <a:cs typeface="Raleway"/>
                <a:sym typeface="Raleway"/>
              </a:rPr>
              <a:t>. </a:t>
            </a:r>
            <a:br>
              <a:rPr lang="en" sz="1000">
                <a:solidFill>
                  <a:schemeClr val="dk1"/>
                </a:solidFill>
                <a:latin typeface="Raleway"/>
                <a:ea typeface="Raleway"/>
                <a:cs typeface="Raleway"/>
                <a:sym typeface="Raleway"/>
              </a:rPr>
            </a:br>
            <a:r>
              <a:rPr lang="en" sz="1000">
                <a:solidFill>
                  <a:schemeClr val="dk1"/>
                </a:solidFill>
                <a:latin typeface="Raleway"/>
                <a:ea typeface="Raleway"/>
                <a:cs typeface="Raleway"/>
                <a:sym typeface="Raleway"/>
              </a:rPr>
              <a:t>Additionally, placements in print media and OOH billboards are boosting brand awareness and keeping your destination top of mind for viewers.</a:t>
            </a:r>
            <a:endParaRPr sz="1000">
              <a:solidFill>
                <a:schemeClr val="dk1"/>
              </a:solidFill>
              <a:latin typeface="Raleway"/>
              <a:ea typeface="Raleway"/>
              <a:cs typeface="Raleway"/>
              <a:sym typeface="Raleway"/>
            </a:endParaRPr>
          </a:p>
          <a:p>
            <a:pPr marL="0" lvl="0" indent="0" algn="l" rtl="0">
              <a:lnSpc>
                <a:spcPct val="115000"/>
              </a:lnSpc>
              <a:spcBef>
                <a:spcPts val="1000"/>
              </a:spcBef>
              <a:spcAft>
                <a:spcPts val="0"/>
              </a:spcAft>
              <a:buNone/>
            </a:pPr>
            <a:endParaRPr sz="1000">
              <a:solidFill>
                <a:schemeClr val="dk1"/>
              </a:solidFill>
              <a:latin typeface="Raleway"/>
              <a:ea typeface="Raleway"/>
              <a:cs typeface="Raleway"/>
              <a:sym typeface="Raleway"/>
            </a:endParaRPr>
          </a:p>
          <a:p>
            <a:pPr marL="0" lvl="0" indent="0" algn="l" rtl="0">
              <a:lnSpc>
                <a:spcPct val="115000"/>
              </a:lnSpc>
              <a:spcBef>
                <a:spcPts val="1000"/>
              </a:spcBef>
              <a:spcAft>
                <a:spcPts val="0"/>
              </a:spcAft>
              <a:buNone/>
            </a:pPr>
            <a:br>
              <a:rPr lang="en" sz="1100" b="1">
                <a:solidFill>
                  <a:srgbClr val="00904C"/>
                </a:solidFill>
                <a:latin typeface="Raleway"/>
                <a:ea typeface="Raleway"/>
                <a:cs typeface="Raleway"/>
                <a:sym typeface="Raleway"/>
              </a:rPr>
            </a:br>
            <a:r>
              <a:rPr lang="en" sz="1100" b="1">
                <a:solidFill>
                  <a:srgbClr val="00904C"/>
                </a:solidFill>
                <a:latin typeface="Raleway"/>
                <a:ea typeface="Raleway"/>
                <a:cs typeface="Raleway"/>
                <a:sym typeface="Raleway"/>
              </a:rPr>
              <a:t>Driving Conversions on Your Site:</a:t>
            </a:r>
            <a:endParaRPr sz="1100" b="1">
              <a:solidFill>
                <a:srgbClr val="00904C"/>
              </a:solidFill>
              <a:latin typeface="Raleway"/>
              <a:ea typeface="Raleway"/>
              <a:cs typeface="Raleway"/>
              <a:sym typeface="Raleway"/>
            </a:endParaRPr>
          </a:p>
          <a:p>
            <a:pPr marL="0" lvl="0" indent="0" algn="l" rtl="0">
              <a:lnSpc>
                <a:spcPct val="115000"/>
              </a:lnSpc>
              <a:spcBef>
                <a:spcPts val="0"/>
              </a:spcBef>
              <a:spcAft>
                <a:spcPts val="0"/>
              </a:spcAft>
              <a:buNone/>
            </a:pPr>
            <a:r>
              <a:rPr lang="en" sz="1000">
                <a:solidFill>
                  <a:srgbClr val="1F1F1F"/>
                </a:solidFill>
                <a:latin typeface="Raleway"/>
                <a:ea typeface="Raleway"/>
                <a:cs typeface="Raleway"/>
                <a:sym typeface="Raleway"/>
              </a:rPr>
              <a:t>We’ve demonstrated our ability to drive valuable, engaged users to your website through various media tactics. Now, let's shift our focus to converting those users. Let's revisit your Google Analytics goals and review how they align with conversions in Google Ads.</a:t>
            </a:r>
            <a:endParaRPr sz="1000">
              <a:solidFill>
                <a:srgbClr val="1F1F1F"/>
              </a:solidFill>
              <a:latin typeface="Raleway"/>
              <a:ea typeface="Raleway"/>
              <a:cs typeface="Raleway"/>
              <a:sym typeface="Raleway"/>
            </a:endParaRPr>
          </a:p>
          <a:p>
            <a:pPr marL="0" lvl="0" indent="0" algn="l" rtl="0">
              <a:lnSpc>
                <a:spcPct val="115000"/>
              </a:lnSpc>
              <a:spcBef>
                <a:spcPts val="0"/>
              </a:spcBef>
              <a:spcAft>
                <a:spcPts val="0"/>
              </a:spcAft>
              <a:buNone/>
            </a:pPr>
            <a:endParaRPr sz="1000">
              <a:solidFill>
                <a:schemeClr val="dk1"/>
              </a:solidFill>
              <a:latin typeface="Raleway"/>
              <a:ea typeface="Raleway"/>
              <a:cs typeface="Raleway"/>
              <a:sym typeface="Raleway"/>
            </a:endParaRPr>
          </a:p>
          <a:p>
            <a:pPr marL="0" lvl="0" indent="0" algn="l" rtl="0">
              <a:lnSpc>
                <a:spcPct val="115000"/>
              </a:lnSpc>
              <a:spcBef>
                <a:spcPts val="1000"/>
              </a:spcBef>
              <a:spcAft>
                <a:spcPts val="1000"/>
              </a:spcAft>
              <a:buNone/>
            </a:pPr>
            <a:endParaRPr sz="1000">
              <a:solidFill>
                <a:srgbClr val="000000"/>
              </a:solidFill>
              <a:latin typeface="Raleway SemiBold"/>
              <a:ea typeface="Raleway SemiBold"/>
              <a:cs typeface="Raleway SemiBold"/>
              <a:sym typeface="Raleway SemiBold"/>
            </a:endParaRPr>
          </a:p>
        </p:txBody>
      </p:sp>
      <p:grpSp>
        <p:nvGrpSpPr>
          <p:cNvPr id="674" name="Google Shape;674;p68"/>
          <p:cNvGrpSpPr/>
          <p:nvPr/>
        </p:nvGrpSpPr>
        <p:grpSpPr>
          <a:xfrm>
            <a:off x="4785250" y="3505200"/>
            <a:ext cx="1644900" cy="320800"/>
            <a:chOff x="498250" y="3187125"/>
            <a:chExt cx="1644900" cy="320800"/>
          </a:xfrm>
        </p:grpSpPr>
        <p:sp>
          <p:nvSpPr>
            <p:cNvPr id="675" name="Google Shape;675;p68"/>
            <p:cNvSpPr/>
            <p:nvPr/>
          </p:nvSpPr>
          <p:spPr>
            <a:xfrm>
              <a:off x="498250" y="3187125"/>
              <a:ext cx="1644900" cy="227700"/>
            </a:xfrm>
            <a:prstGeom prst="wedgeRectCallout">
              <a:avLst>
                <a:gd name="adj1" fmla="val -15221"/>
                <a:gd name="adj2" fmla="val 51065"/>
              </a:avLst>
            </a:prstGeom>
            <a:solidFill>
              <a:srgbClr val="0090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Raleway"/>
                  <a:ea typeface="Raleway"/>
                  <a:cs typeface="Raleway"/>
                  <a:sym typeface="Raleway"/>
                </a:rPr>
                <a:t>OPPORTUNITIES</a:t>
              </a:r>
              <a:endParaRPr sz="1200" b="1">
                <a:solidFill>
                  <a:srgbClr val="FFFFFF"/>
                </a:solidFill>
                <a:latin typeface="Raleway"/>
                <a:ea typeface="Raleway"/>
                <a:cs typeface="Raleway"/>
                <a:sym typeface="Raleway"/>
              </a:endParaRPr>
            </a:p>
          </p:txBody>
        </p:sp>
        <p:sp>
          <p:nvSpPr>
            <p:cNvPr id="676" name="Google Shape;676;p68"/>
            <p:cNvSpPr/>
            <p:nvPr/>
          </p:nvSpPr>
          <p:spPr>
            <a:xfrm rot="10800000">
              <a:off x="603425" y="3408925"/>
              <a:ext cx="261600" cy="99000"/>
            </a:xfrm>
            <a:prstGeom prst="triangle">
              <a:avLst>
                <a:gd name="adj" fmla="val 50000"/>
              </a:avLst>
            </a:prstGeom>
            <a:solidFill>
              <a:srgbClr val="00904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b="1">
                <a:solidFill>
                  <a:schemeClr val="lt1"/>
                </a:solidFill>
                <a:latin typeface="Raleway"/>
                <a:ea typeface="Raleway"/>
                <a:cs typeface="Raleway"/>
                <a:sym typeface="Raleway"/>
              </a:endParaRPr>
            </a:p>
          </p:txBody>
        </p:sp>
      </p:grpSp>
      <p:grpSp>
        <p:nvGrpSpPr>
          <p:cNvPr id="677" name="Google Shape;677;p68"/>
          <p:cNvGrpSpPr/>
          <p:nvPr/>
        </p:nvGrpSpPr>
        <p:grpSpPr>
          <a:xfrm>
            <a:off x="489800" y="3324238"/>
            <a:ext cx="1784100" cy="268431"/>
            <a:chOff x="447275" y="1113638"/>
            <a:chExt cx="1784100" cy="268431"/>
          </a:xfrm>
        </p:grpSpPr>
        <p:sp>
          <p:nvSpPr>
            <p:cNvPr id="678" name="Google Shape;678;p68"/>
            <p:cNvSpPr/>
            <p:nvPr/>
          </p:nvSpPr>
          <p:spPr>
            <a:xfrm>
              <a:off x="447275" y="1113638"/>
              <a:ext cx="1784100" cy="227700"/>
            </a:xfrm>
            <a:prstGeom prst="wedgeRectCallout">
              <a:avLst>
                <a:gd name="adj1" fmla="val -15221"/>
                <a:gd name="adj2" fmla="val 51065"/>
              </a:avLst>
            </a:prstGeom>
            <a:solidFill>
              <a:srgbClr val="36B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1"/>
                  </a:solidFill>
                  <a:latin typeface="Raleway"/>
                  <a:ea typeface="Raleway"/>
                  <a:cs typeface="Raleway"/>
                  <a:sym typeface="Raleway"/>
                </a:rPr>
                <a:t>TOP PERFORMING</a:t>
              </a:r>
              <a:endParaRPr sz="1200" b="1">
                <a:solidFill>
                  <a:schemeClr val="lt1"/>
                </a:solidFill>
                <a:latin typeface="Raleway"/>
                <a:ea typeface="Raleway"/>
                <a:cs typeface="Raleway"/>
                <a:sym typeface="Raleway"/>
              </a:endParaRPr>
            </a:p>
          </p:txBody>
        </p:sp>
        <p:sp>
          <p:nvSpPr>
            <p:cNvPr id="679" name="Google Shape;679;p68"/>
            <p:cNvSpPr/>
            <p:nvPr/>
          </p:nvSpPr>
          <p:spPr>
            <a:xfrm rot="10800000">
              <a:off x="552450" y="1331669"/>
              <a:ext cx="261600" cy="50400"/>
            </a:xfrm>
            <a:prstGeom prst="triangle">
              <a:avLst>
                <a:gd name="adj" fmla="val 50000"/>
              </a:avLst>
            </a:prstGeom>
            <a:solidFill>
              <a:srgbClr val="36BBE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b="1">
                <a:solidFill>
                  <a:schemeClr val="lt1"/>
                </a:solidFill>
                <a:latin typeface="Raleway"/>
                <a:ea typeface="Raleway"/>
                <a:cs typeface="Raleway"/>
                <a:sym typeface="Raleway"/>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69"/>
          <p:cNvPicPr preferRelativeResize="0"/>
          <p:nvPr/>
        </p:nvPicPr>
        <p:blipFill rotWithShape="1">
          <a:blip r:embed="rId3">
            <a:alphaModFix/>
          </a:blip>
          <a:srcRect l="23171" t="20641" r="23166" b="20635"/>
          <a:stretch/>
        </p:blipFill>
        <p:spPr>
          <a:xfrm>
            <a:off x="0" y="0"/>
            <a:ext cx="9144000" cy="5211700"/>
          </a:xfrm>
          <a:prstGeom prst="rect">
            <a:avLst/>
          </a:prstGeom>
          <a:noFill/>
          <a:ln>
            <a:noFill/>
          </a:ln>
        </p:spPr>
      </p:pic>
      <p:sp>
        <p:nvSpPr>
          <p:cNvPr id="685" name="Google Shape;685;p69"/>
          <p:cNvSpPr txBox="1"/>
          <p:nvPr/>
        </p:nvSpPr>
        <p:spPr>
          <a:xfrm>
            <a:off x="-125" y="2386575"/>
            <a:ext cx="9144000" cy="389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900" b="1">
                <a:solidFill>
                  <a:srgbClr val="FFFFFF"/>
                </a:solidFill>
                <a:latin typeface="Raleway"/>
                <a:ea typeface="Raleway"/>
                <a:cs typeface="Raleway"/>
                <a:sym typeface="Raleway"/>
              </a:rPr>
              <a:t>Analytics</a:t>
            </a:r>
            <a:endParaRPr sz="4000" b="1">
              <a:solidFill>
                <a:srgbClr val="FFFFFF"/>
              </a:solidFill>
              <a:latin typeface="Raleway"/>
              <a:ea typeface="Raleway"/>
              <a:cs typeface="Raleway"/>
              <a:sym typeface="Raleway"/>
            </a:endParaRPr>
          </a:p>
        </p:txBody>
      </p:sp>
      <p:pic>
        <p:nvPicPr>
          <p:cNvPr id="686" name="Google Shape;686;p69"/>
          <p:cNvPicPr preferRelativeResize="0"/>
          <p:nvPr/>
        </p:nvPicPr>
        <p:blipFill rotWithShape="1">
          <a:blip r:embed="rId4">
            <a:alphaModFix/>
          </a:blip>
          <a:srcRect l="31875" t="9"/>
          <a:stretch/>
        </p:blipFill>
        <p:spPr>
          <a:xfrm rot="5400000">
            <a:off x="1457372" y="-1084849"/>
            <a:ext cx="6229274" cy="156250"/>
          </a:xfrm>
          <a:prstGeom prst="rect">
            <a:avLst/>
          </a:prstGeom>
          <a:noFill/>
          <a:ln>
            <a:noFill/>
          </a:ln>
        </p:spPr>
      </p:pic>
      <p:pic>
        <p:nvPicPr>
          <p:cNvPr id="687" name="Google Shape;687;p69"/>
          <p:cNvPicPr preferRelativeResize="0"/>
          <p:nvPr/>
        </p:nvPicPr>
        <p:blipFill>
          <a:blip r:embed="rId5">
            <a:alphaModFix/>
          </a:blip>
          <a:stretch>
            <a:fillRect/>
          </a:stretch>
        </p:blipFill>
        <p:spPr>
          <a:xfrm>
            <a:off x="5949025" y="1599150"/>
            <a:ext cx="936725" cy="83379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70"/>
          <p:cNvSpPr txBox="1"/>
          <p:nvPr/>
        </p:nvSpPr>
        <p:spPr>
          <a:xfrm>
            <a:off x="5300975" y="4822425"/>
            <a:ext cx="3597600" cy="138600"/>
          </a:xfrm>
          <a:prstGeom prst="rect">
            <a:avLst/>
          </a:prstGeom>
          <a:noFill/>
          <a:ln>
            <a:noFill/>
          </a:ln>
        </p:spPr>
        <p:txBody>
          <a:bodyPr spcFirstLastPara="1" wrap="square" lIns="0" tIns="0" rIns="0" bIns="0" anchor="ctr" anchorCtr="0">
            <a:spAutoFit/>
          </a:bodyPr>
          <a:lstStyle/>
          <a:p>
            <a:pPr marL="0" lvl="0" indent="0" algn="r" rtl="0">
              <a:lnSpc>
                <a:spcPct val="115000"/>
              </a:lnSpc>
              <a:spcBef>
                <a:spcPts val="0"/>
              </a:spcBef>
              <a:spcAft>
                <a:spcPts val="1000"/>
              </a:spcAft>
              <a:buNone/>
            </a:pPr>
            <a:r>
              <a:rPr lang="en" sz="900" i="1">
                <a:solidFill>
                  <a:schemeClr val="dk1"/>
                </a:solidFill>
                <a:latin typeface="Raleway"/>
                <a:ea typeface="Raleway"/>
                <a:cs typeface="Raleway"/>
                <a:sym typeface="Raleway"/>
              </a:rPr>
              <a:t>Source: Google Analytics 4; Jan 1 - Sep 30, 2024</a:t>
            </a:r>
            <a:endParaRPr sz="900" i="1">
              <a:solidFill>
                <a:schemeClr val="dk1"/>
              </a:solidFill>
              <a:latin typeface="Raleway"/>
              <a:ea typeface="Raleway"/>
              <a:cs typeface="Raleway"/>
              <a:sym typeface="Raleway"/>
            </a:endParaRPr>
          </a:p>
        </p:txBody>
      </p:sp>
      <p:sp>
        <p:nvSpPr>
          <p:cNvPr id="693" name="Google Shape;693;p70"/>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94" name="Google Shape;694;p70"/>
          <p:cNvSpPr txBox="1"/>
          <p:nvPr/>
        </p:nvSpPr>
        <p:spPr>
          <a:xfrm>
            <a:off x="5300975" y="2564600"/>
            <a:ext cx="3597600" cy="2090100"/>
          </a:xfrm>
          <a:prstGeom prst="rect">
            <a:avLst/>
          </a:prstGeom>
          <a:noFill/>
          <a:ln>
            <a:noFill/>
          </a:ln>
        </p:spPr>
        <p:txBody>
          <a:bodyPr spcFirstLastPara="1" wrap="square" lIns="0" tIns="0" rIns="0" bIns="0" anchor="ctr" anchorCtr="0">
            <a:spAutoFit/>
          </a:bodyPr>
          <a:lstStyle/>
          <a:p>
            <a:pPr marL="0" lvl="0" indent="0" algn="l" rtl="0">
              <a:lnSpc>
                <a:spcPct val="115000"/>
              </a:lnSpc>
              <a:spcBef>
                <a:spcPts val="0"/>
              </a:spcBef>
              <a:spcAft>
                <a:spcPts val="0"/>
              </a:spcAft>
              <a:buNone/>
            </a:pPr>
            <a:r>
              <a:rPr lang="en" sz="1300" b="1" u="sng">
                <a:solidFill>
                  <a:schemeClr val="dk1"/>
                </a:solidFill>
                <a:latin typeface="Raleway"/>
                <a:ea typeface="Raleway"/>
                <a:cs typeface="Raleway"/>
                <a:sym typeface="Raleway"/>
              </a:rPr>
              <a:t>Insights:</a:t>
            </a:r>
            <a:endParaRPr sz="1300" b="1" u="sng">
              <a:solidFill>
                <a:schemeClr val="dk1"/>
              </a:solidFill>
              <a:latin typeface="Raleway"/>
              <a:ea typeface="Raleway"/>
              <a:cs typeface="Raleway"/>
              <a:sym typeface="Raleway"/>
            </a:endParaRPr>
          </a:p>
          <a:p>
            <a:pPr marL="457200" lvl="0" indent="-285750" algn="l" rtl="0">
              <a:lnSpc>
                <a:spcPct val="115000"/>
              </a:lnSpc>
              <a:spcBef>
                <a:spcPts val="1000"/>
              </a:spcBef>
              <a:spcAft>
                <a:spcPts val="0"/>
              </a:spcAft>
              <a:buClr>
                <a:schemeClr val="dk1"/>
              </a:buClr>
              <a:buSzPts val="900"/>
              <a:buFont typeface="Raleway"/>
              <a:buChar char="●"/>
            </a:pPr>
            <a:r>
              <a:rPr lang="en" sz="900">
                <a:solidFill>
                  <a:schemeClr val="dk1"/>
                </a:solidFill>
                <a:latin typeface="Raleway"/>
                <a:ea typeface="Raleway"/>
                <a:cs typeface="Raleway"/>
                <a:sym typeface="Raleway"/>
              </a:rPr>
              <a:t>Overall, volume and engagement to the site are seeing growth YoY.</a:t>
            </a:r>
            <a:endParaRPr sz="900">
              <a:solidFill>
                <a:schemeClr val="dk1"/>
              </a:solidFill>
              <a:latin typeface="Raleway"/>
              <a:ea typeface="Raleway"/>
              <a:cs typeface="Raleway"/>
              <a:sym typeface="Raleway"/>
            </a:endParaRPr>
          </a:p>
          <a:p>
            <a:pPr marL="457200" lvl="0" indent="-285750" algn="l" rtl="0">
              <a:lnSpc>
                <a:spcPct val="115000"/>
              </a:lnSpc>
              <a:spcBef>
                <a:spcPts val="0"/>
              </a:spcBef>
              <a:spcAft>
                <a:spcPts val="0"/>
              </a:spcAft>
              <a:buClr>
                <a:schemeClr val="dk1"/>
              </a:buClr>
              <a:buSzPts val="900"/>
              <a:buFont typeface="Raleway"/>
              <a:buChar char="●"/>
            </a:pPr>
            <a:r>
              <a:rPr lang="en" sz="900">
                <a:solidFill>
                  <a:schemeClr val="dk1"/>
                </a:solidFill>
                <a:latin typeface="Raleway"/>
                <a:ea typeface="Raleway"/>
                <a:cs typeface="Raleway"/>
                <a:sym typeface="Raleway"/>
              </a:rPr>
              <a:t>The months of May and June saw the strongest growth in Engaged Sessions YoY.</a:t>
            </a:r>
            <a:endParaRPr sz="900">
              <a:solidFill>
                <a:schemeClr val="dk1"/>
              </a:solidFill>
              <a:latin typeface="Raleway"/>
              <a:ea typeface="Raleway"/>
              <a:cs typeface="Raleway"/>
              <a:sym typeface="Raleway"/>
            </a:endParaRPr>
          </a:p>
          <a:p>
            <a:pPr marL="457200" lvl="0" indent="-285750" algn="l" rtl="0">
              <a:lnSpc>
                <a:spcPct val="115000"/>
              </a:lnSpc>
              <a:spcBef>
                <a:spcPts val="0"/>
              </a:spcBef>
              <a:spcAft>
                <a:spcPts val="0"/>
              </a:spcAft>
              <a:buClr>
                <a:schemeClr val="dk1"/>
              </a:buClr>
              <a:buSzPts val="900"/>
              <a:buFont typeface="Raleway"/>
              <a:buChar char="●"/>
            </a:pPr>
            <a:r>
              <a:rPr lang="en" sz="900">
                <a:solidFill>
                  <a:schemeClr val="dk1"/>
                </a:solidFill>
                <a:latin typeface="Raleway"/>
                <a:ea typeface="Raleway"/>
                <a:cs typeface="Raleway"/>
                <a:sym typeface="Raleway"/>
              </a:rPr>
              <a:t>Considering Madden began its marketing efforts in early 2024, we expected there to be some ramp up time.</a:t>
            </a:r>
            <a:endParaRPr sz="900">
              <a:solidFill>
                <a:schemeClr val="dk1"/>
              </a:solidFill>
              <a:latin typeface="Raleway"/>
              <a:ea typeface="Raleway"/>
              <a:cs typeface="Raleway"/>
              <a:sym typeface="Raleway"/>
            </a:endParaRPr>
          </a:p>
          <a:p>
            <a:pPr marL="914400" lvl="1" indent="-285750" algn="l" rtl="0">
              <a:lnSpc>
                <a:spcPct val="115000"/>
              </a:lnSpc>
              <a:spcBef>
                <a:spcPts val="0"/>
              </a:spcBef>
              <a:spcAft>
                <a:spcPts val="0"/>
              </a:spcAft>
              <a:buClr>
                <a:schemeClr val="dk1"/>
              </a:buClr>
              <a:buSzPts val="900"/>
              <a:buFont typeface="Raleway"/>
              <a:buChar char="○"/>
            </a:pPr>
            <a:r>
              <a:rPr lang="en" sz="900">
                <a:solidFill>
                  <a:schemeClr val="dk1"/>
                </a:solidFill>
                <a:latin typeface="Raleway"/>
                <a:ea typeface="Raleway"/>
                <a:cs typeface="Raleway"/>
                <a:sym typeface="Raleway"/>
              </a:rPr>
              <a:t>Early 2024 slightly underperformed, but as we made our way into Spring/Summer we saw the site really take off.</a:t>
            </a:r>
            <a:endParaRPr sz="900">
              <a:solidFill>
                <a:schemeClr val="dk1"/>
              </a:solidFill>
              <a:latin typeface="Raleway"/>
              <a:ea typeface="Raleway"/>
              <a:cs typeface="Raleway"/>
              <a:sym typeface="Raleway"/>
            </a:endParaRPr>
          </a:p>
          <a:p>
            <a:pPr marL="457200" lvl="0" indent="-285750" algn="l" rtl="0">
              <a:lnSpc>
                <a:spcPct val="115000"/>
              </a:lnSpc>
              <a:spcBef>
                <a:spcPts val="0"/>
              </a:spcBef>
              <a:spcAft>
                <a:spcPts val="0"/>
              </a:spcAft>
              <a:buClr>
                <a:schemeClr val="dk1"/>
              </a:buClr>
              <a:buSzPts val="900"/>
              <a:buFont typeface="Raleway"/>
              <a:buChar char="●"/>
            </a:pPr>
            <a:r>
              <a:rPr lang="en" sz="900">
                <a:solidFill>
                  <a:schemeClr val="dk1"/>
                </a:solidFill>
                <a:latin typeface="Raleway"/>
                <a:ea typeface="Raleway"/>
                <a:cs typeface="Raleway"/>
                <a:sym typeface="Raleway"/>
              </a:rPr>
              <a:t>An average session duration of 3 minutes, 28 seconds is healthy and showcases that users are diving into the site.</a:t>
            </a:r>
            <a:endParaRPr sz="900">
              <a:solidFill>
                <a:schemeClr val="dk1"/>
              </a:solidFill>
              <a:latin typeface="Raleway"/>
              <a:ea typeface="Raleway"/>
              <a:cs typeface="Raleway"/>
              <a:sym typeface="Raleway"/>
            </a:endParaRPr>
          </a:p>
        </p:txBody>
      </p:sp>
      <p:sp>
        <p:nvSpPr>
          <p:cNvPr id="695" name="Google Shape;695;p70"/>
          <p:cNvSpPr txBox="1"/>
          <p:nvPr/>
        </p:nvSpPr>
        <p:spPr>
          <a:xfrm>
            <a:off x="489800" y="345900"/>
            <a:ext cx="42810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Google Analytics Breakdown</a:t>
            </a:r>
            <a:endParaRPr sz="2200">
              <a:solidFill>
                <a:srgbClr val="FFFFFF"/>
              </a:solidFill>
              <a:latin typeface="Raleway ExtraBold"/>
              <a:ea typeface="Raleway ExtraBold"/>
              <a:cs typeface="Raleway ExtraBold"/>
              <a:sym typeface="Raleway ExtraBold"/>
            </a:endParaRPr>
          </a:p>
        </p:txBody>
      </p:sp>
      <p:pic>
        <p:nvPicPr>
          <p:cNvPr id="696" name="Google Shape;696;p70"/>
          <p:cNvPicPr preferRelativeResize="0"/>
          <p:nvPr/>
        </p:nvPicPr>
        <p:blipFill rotWithShape="1">
          <a:blip r:embed="rId3">
            <a:alphaModFix/>
          </a:blip>
          <a:srcRect t="2070" b="2070"/>
          <a:stretch/>
        </p:blipFill>
        <p:spPr>
          <a:xfrm>
            <a:off x="152400" y="876888"/>
            <a:ext cx="8839203" cy="1440196"/>
          </a:xfrm>
          <a:prstGeom prst="rect">
            <a:avLst/>
          </a:prstGeom>
          <a:noFill/>
          <a:ln>
            <a:noFill/>
          </a:ln>
        </p:spPr>
      </p:pic>
      <p:pic>
        <p:nvPicPr>
          <p:cNvPr id="697" name="Google Shape;697;p70"/>
          <p:cNvPicPr preferRelativeResize="0"/>
          <p:nvPr/>
        </p:nvPicPr>
        <p:blipFill rotWithShape="1">
          <a:blip r:embed="rId4">
            <a:alphaModFix/>
          </a:blip>
          <a:srcRect b="950"/>
          <a:stretch/>
        </p:blipFill>
        <p:spPr>
          <a:xfrm>
            <a:off x="489800" y="2564600"/>
            <a:ext cx="4384476" cy="2516900"/>
          </a:xfrm>
          <a:prstGeom prst="rect">
            <a:avLst/>
          </a:prstGeom>
          <a:noFill/>
          <a:ln>
            <a:noFill/>
          </a:ln>
          <a:effectLst>
            <a:outerShdw blurRad="57150" dist="19050" dir="5400000" algn="bl" rotWithShape="0">
              <a:srgbClr val="000000">
                <a:alpha val="50000"/>
              </a:srgbClr>
            </a:outerShdw>
          </a:effectLst>
        </p:spPr>
      </p:pic>
      <p:sp>
        <p:nvSpPr>
          <p:cNvPr id="698" name="Google Shape;698;p70"/>
          <p:cNvSpPr txBox="1"/>
          <p:nvPr/>
        </p:nvSpPr>
        <p:spPr>
          <a:xfrm>
            <a:off x="489800" y="2321850"/>
            <a:ext cx="3415800" cy="509100"/>
          </a:xfrm>
          <a:prstGeom prst="rect">
            <a:avLst/>
          </a:prstGeom>
          <a:noFill/>
          <a:ln>
            <a:noFill/>
          </a:ln>
        </p:spPr>
        <p:txBody>
          <a:bodyPr spcFirstLastPara="1" wrap="square" lIns="0" tIns="0" rIns="0" bIns="0" anchor="ctr" anchorCtr="0">
            <a:spAutoFit/>
          </a:bodyPr>
          <a:lstStyle/>
          <a:p>
            <a:pPr marL="0" lvl="0" indent="0" algn="l" rtl="0">
              <a:lnSpc>
                <a:spcPct val="115000"/>
              </a:lnSpc>
              <a:spcBef>
                <a:spcPts val="0"/>
              </a:spcBef>
              <a:spcAft>
                <a:spcPts val="0"/>
              </a:spcAft>
              <a:buNone/>
            </a:pPr>
            <a:r>
              <a:rPr lang="en" sz="1300" b="1">
                <a:latin typeface="Raleway"/>
                <a:ea typeface="Raleway"/>
                <a:cs typeface="Raleway"/>
                <a:sym typeface="Raleway"/>
              </a:rPr>
              <a:t>Engaged Sessions, by Month (YoY)</a:t>
            </a:r>
            <a:endParaRPr sz="700">
              <a:latin typeface="Raleway"/>
              <a:ea typeface="Raleway"/>
              <a:cs typeface="Raleway"/>
              <a:sym typeface="Raleway"/>
            </a:endParaRPr>
          </a:p>
          <a:p>
            <a:pPr marL="0" lvl="0" indent="0" algn="l" rtl="0">
              <a:lnSpc>
                <a:spcPct val="115000"/>
              </a:lnSpc>
              <a:spcBef>
                <a:spcPts val="1000"/>
              </a:spcBef>
              <a:spcAft>
                <a:spcPts val="1000"/>
              </a:spcAft>
              <a:buNone/>
            </a:pPr>
            <a:endParaRPr sz="980">
              <a:solidFill>
                <a:srgbClr val="000000"/>
              </a:solidFill>
              <a:latin typeface="Raleway SemiBold"/>
              <a:ea typeface="Raleway SemiBold"/>
              <a:cs typeface="Raleway SemiBold"/>
              <a:sym typeface="Raleway Semi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71"/>
          <p:cNvSpPr txBox="1"/>
          <p:nvPr/>
        </p:nvSpPr>
        <p:spPr>
          <a:xfrm>
            <a:off x="311700" y="1327513"/>
            <a:ext cx="3893400" cy="572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endParaRPr sz="900">
              <a:solidFill>
                <a:srgbClr val="000000"/>
              </a:solidFill>
              <a:latin typeface="Avenir"/>
              <a:ea typeface="Avenir"/>
              <a:cs typeface="Avenir"/>
              <a:sym typeface="Avenir"/>
            </a:endParaRPr>
          </a:p>
          <a:p>
            <a:pPr marL="0" lvl="0" indent="0" algn="l" rtl="0">
              <a:lnSpc>
                <a:spcPct val="115000"/>
              </a:lnSpc>
              <a:spcBef>
                <a:spcPts val="1000"/>
              </a:spcBef>
              <a:spcAft>
                <a:spcPts val="0"/>
              </a:spcAft>
              <a:buNone/>
            </a:pPr>
            <a:endParaRPr sz="980">
              <a:solidFill>
                <a:srgbClr val="000000"/>
              </a:solidFill>
              <a:latin typeface="Raleway SemiBold"/>
              <a:ea typeface="Raleway SemiBold"/>
              <a:cs typeface="Raleway SemiBold"/>
              <a:sym typeface="Raleway SemiBold"/>
            </a:endParaRPr>
          </a:p>
        </p:txBody>
      </p:sp>
      <p:pic>
        <p:nvPicPr>
          <p:cNvPr id="704" name="Google Shape;704;p71"/>
          <p:cNvPicPr preferRelativeResize="0"/>
          <p:nvPr/>
        </p:nvPicPr>
        <p:blipFill rotWithShape="1">
          <a:blip r:embed="rId3">
            <a:alphaModFix/>
          </a:blip>
          <a:srcRect/>
          <a:stretch/>
        </p:blipFill>
        <p:spPr>
          <a:xfrm>
            <a:off x="248050" y="825075"/>
            <a:ext cx="8647900" cy="3677649"/>
          </a:xfrm>
          <a:prstGeom prst="rect">
            <a:avLst/>
          </a:prstGeom>
          <a:noFill/>
          <a:ln>
            <a:noFill/>
          </a:ln>
          <a:effectLst>
            <a:outerShdw blurRad="57150" dist="19050" dir="5400000" algn="bl" rotWithShape="0">
              <a:srgbClr val="000000">
                <a:alpha val="50000"/>
              </a:srgbClr>
            </a:outerShdw>
          </a:effectLst>
        </p:spPr>
      </p:pic>
      <p:sp>
        <p:nvSpPr>
          <p:cNvPr id="705" name="Google Shape;705;p71"/>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06" name="Google Shape;706;p71"/>
          <p:cNvSpPr txBox="1"/>
          <p:nvPr/>
        </p:nvSpPr>
        <p:spPr>
          <a:xfrm>
            <a:off x="489800" y="345900"/>
            <a:ext cx="73257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Visitation &amp; Website Performance Index </a:t>
            </a:r>
            <a:r>
              <a:rPr lang="en" sz="1000" i="1">
                <a:solidFill>
                  <a:srgbClr val="FFFFFF"/>
                </a:solidFill>
                <a:latin typeface="Raleway"/>
                <a:ea typeface="Raleway"/>
                <a:cs typeface="Raleway"/>
                <a:sym typeface="Raleway"/>
              </a:rPr>
              <a:t>(DMA-Level)</a:t>
            </a:r>
            <a:endParaRPr sz="1000" i="1">
              <a:solidFill>
                <a:srgbClr val="FFFFFF"/>
              </a:solidFill>
              <a:latin typeface="Raleway"/>
              <a:ea typeface="Raleway"/>
              <a:cs typeface="Raleway"/>
              <a:sym typeface="Raleway"/>
            </a:endParaRPr>
          </a:p>
        </p:txBody>
      </p:sp>
      <p:sp>
        <p:nvSpPr>
          <p:cNvPr id="707" name="Google Shape;707;p71"/>
          <p:cNvSpPr txBox="1"/>
          <p:nvPr/>
        </p:nvSpPr>
        <p:spPr>
          <a:xfrm>
            <a:off x="5137200" y="4596250"/>
            <a:ext cx="3100800" cy="458100"/>
          </a:xfrm>
          <a:prstGeom prst="rect">
            <a:avLst/>
          </a:prstGeom>
          <a:noFill/>
          <a:ln>
            <a:noFill/>
          </a:ln>
        </p:spPr>
        <p:txBody>
          <a:bodyPr spcFirstLastPara="1" wrap="square" lIns="0" tIns="0" rIns="91425" bIns="91425" anchor="t" anchorCtr="0">
            <a:noAutofit/>
          </a:bodyPr>
          <a:lstStyle/>
          <a:p>
            <a:pPr marL="0" lvl="0" indent="0" algn="r" rtl="0">
              <a:lnSpc>
                <a:spcPct val="115000"/>
              </a:lnSpc>
              <a:spcBef>
                <a:spcPts val="0"/>
              </a:spcBef>
              <a:spcAft>
                <a:spcPts val="0"/>
              </a:spcAft>
              <a:buNone/>
            </a:pPr>
            <a:r>
              <a:rPr lang="en" sz="800" i="1">
                <a:solidFill>
                  <a:srgbClr val="333333"/>
                </a:solidFill>
                <a:latin typeface="Raleway"/>
                <a:ea typeface="Raleway"/>
                <a:cs typeface="Raleway"/>
                <a:sym typeface="Raleway"/>
              </a:rPr>
              <a:t>Chart is sorted by descending # of 2024 visitors. </a:t>
            </a:r>
            <a:endParaRPr sz="800" i="1">
              <a:solidFill>
                <a:srgbClr val="333333"/>
              </a:solidFill>
              <a:latin typeface="Raleway"/>
              <a:ea typeface="Raleway"/>
              <a:cs typeface="Raleway"/>
              <a:sym typeface="Raleway"/>
            </a:endParaRPr>
          </a:p>
          <a:p>
            <a:pPr marL="0" lvl="0" indent="0" algn="r" rtl="0">
              <a:lnSpc>
                <a:spcPct val="115000"/>
              </a:lnSpc>
              <a:spcBef>
                <a:spcPts val="0"/>
              </a:spcBef>
              <a:spcAft>
                <a:spcPts val="0"/>
              </a:spcAft>
              <a:buNone/>
            </a:pPr>
            <a:r>
              <a:rPr lang="en" sz="800" i="1">
                <a:solidFill>
                  <a:srgbClr val="333333"/>
                </a:solidFill>
                <a:latin typeface="Raleway"/>
                <a:ea typeface="Raleway"/>
                <a:cs typeface="Raleway"/>
                <a:sym typeface="Raleway"/>
              </a:rPr>
              <a:t>Sources: Azira &amp; Google Analytics 4</a:t>
            </a:r>
            <a:endParaRPr sz="800" i="1">
              <a:solidFill>
                <a:srgbClr val="333333"/>
              </a:solidFill>
              <a:latin typeface="Raleway"/>
              <a:ea typeface="Raleway"/>
              <a:cs typeface="Raleway"/>
              <a:sym typeface="Raleway"/>
            </a:endParaRPr>
          </a:p>
          <a:p>
            <a:pPr marL="0" lvl="0" indent="0" algn="r" rtl="0">
              <a:lnSpc>
                <a:spcPct val="115000"/>
              </a:lnSpc>
              <a:spcBef>
                <a:spcPts val="0"/>
              </a:spcBef>
              <a:spcAft>
                <a:spcPts val="0"/>
              </a:spcAft>
              <a:buNone/>
            </a:pPr>
            <a:r>
              <a:rPr lang="en" sz="800" i="1">
                <a:solidFill>
                  <a:srgbClr val="333333"/>
                </a:solidFill>
                <a:latin typeface="Raleway"/>
                <a:ea typeface="Raleway"/>
                <a:cs typeface="Raleway"/>
                <a:sym typeface="Raleway"/>
              </a:rPr>
              <a:t>Date Range: 1/1/2024 - 9/30/2024 vs. 1/1/2023 - 9/30/2023</a:t>
            </a:r>
            <a:endParaRPr sz="800" i="1">
              <a:solidFill>
                <a:srgbClr val="333333"/>
              </a:solidFill>
              <a:latin typeface="Raleway"/>
              <a:ea typeface="Raleway"/>
              <a:cs typeface="Raleway"/>
              <a:sym typeface="Raleway"/>
            </a:endParaRPr>
          </a:p>
          <a:p>
            <a:pPr marL="0" lvl="0" indent="0" algn="l" rtl="0">
              <a:lnSpc>
                <a:spcPct val="115000"/>
              </a:lnSpc>
              <a:spcBef>
                <a:spcPts val="0"/>
              </a:spcBef>
              <a:spcAft>
                <a:spcPts val="0"/>
              </a:spcAft>
              <a:buNone/>
            </a:pPr>
            <a:endParaRPr sz="1000" b="1">
              <a:solidFill>
                <a:srgbClr val="333333"/>
              </a:solidFill>
              <a:latin typeface="Raleway"/>
              <a:ea typeface="Raleway"/>
              <a:cs typeface="Raleway"/>
              <a:sym typeface="Ralewa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72"/>
          <p:cNvPicPr preferRelativeResize="0"/>
          <p:nvPr/>
        </p:nvPicPr>
        <p:blipFill rotWithShape="1">
          <a:blip r:embed="rId3">
            <a:alphaModFix/>
          </a:blip>
          <a:srcRect l="23171" t="20641" r="23166" b="20635"/>
          <a:stretch/>
        </p:blipFill>
        <p:spPr>
          <a:xfrm>
            <a:off x="0" y="0"/>
            <a:ext cx="9144000" cy="5211700"/>
          </a:xfrm>
          <a:prstGeom prst="rect">
            <a:avLst/>
          </a:prstGeom>
          <a:noFill/>
          <a:ln>
            <a:noFill/>
          </a:ln>
        </p:spPr>
      </p:pic>
      <p:sp>
        <p:nvSpPr>
          <p:cNvPr id="713" name="Google Shape;713;p72"/>
          <p:cNvSpPr txBox="1"/>
          <p:nvPr/>
        </p:nvSpPr>
        <p:spPr>
          <a:xfrm>
            <a:off x="-125" y="2386575"/>
            <a:ext cx="9144000" cy="389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900" b="1">
                <a:solidFill>
                  <a:srgbClr val="FFFFFF"/>
                </a:solidFill>
                <a:latin typeface="Raleway"/>
                <a:ea typeface="Raleway"/>
                <a:cs typeface="Raleway"/>
                <a:sym typeface="Raleway"/>
              </a:rPr>
              <a:t>Search Engine Optimization</a:t>
            </a:r>
            <a:endParaRPr sz="4000" b="1">
              <a:solidFill>
                <a:srgbClr val="FFFFFF"/>
              </a:solidFill>
              <a:latin typeface="Raleway"/>
              <a:ea typeface="Raleway"/>
              <a:cs typeface="Raleway"/>
              <a:sym typeface="Raleway"/>
            </a:endParaRPr>
          </a:p>
        </p:txBody>
      </p:sp>
      <p:pic>
        <p:nvPicPr>
          <p:cNvPr id="714" name="Google Shape;714;p72"/>
          <p:cNvPicPr preferRelativeResize="0"/>
          <p:nvPr/>
        </p:nvPicPr>
        <p:blipFill rotWithShape="1">
          <a:blip r:embed="rId4">
            <a:alphaModFix/>
          </a:blip>
          <a:srcRect l="31875" t="9"/>
          <a:stretch/>
        </p:blipFill>
        <p:spPr>
          <a:xfrm rot="5400000">
            <a:off x="1457372" y="-1084849"/>
            <a:ext cx="6229274" cy="156250"/>
          </a:xfrm>
          <a:prstGeom prst="rect">
            <a:avLst/>
          </a:prstGeom>
          <a:noFill/>
          <a:ln>
            <a:noFill/>
          </a:ln>
        </p:spPr>
      </p:pic>
      <p:pic>
        <p:nvPicPr>
          <p:cNvPr id="715" name="Google Shape;715;p72"/>
          <p:cNvPicPr preferRelativeResize="0"/>
          <p:nvPr/>
        </p:nvPicPr>
        <p:blipFill>
          <a:blip r:embed="rId5">
            <a:alphaModFix/>
          </a:blip>
          <a:stretch>
            <a:fillRect/>
          </a:stretch>
        </p:blipFill>
        <p:spPr>
          <a:xfrm>
            <a:off x="5949025" y="1599150"/>
            <a:ext cx="936725" cy="8337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7"/>
          <p:cNvSpPr txBox="1"/>
          <p:nvPr/>
        </p:nvSpPr>
        <p:spPr>
          <a:xfrm>
            <a:off x="4571988" y="1547625"/>
            <a:ext cx="1795800" cy="2537100"/>
          </a:xfrm>
          <a:prstGeom prst="rect">
            <a:avLst/>
          </a:prstGeom>
          <a:noFill/>
          <a:ln>
            <a:noFill/>
          </a:ln>
        </p:spPr>
        <p:txBody>
          <a:bodyPr spcFirstLastPara="1" wrap="square" lIns="0" tIns="0" rIns="91425" bIns="0" anchor="t" anchorCtr="0">
            <a:noAutofit/>
          </a:bodyPr>
          <a:lstStyle/>
          <a:p>
            <a:pPr marL="0" lvl="0" indent="0" algn="l" rtl="0">
              <a:spcBef>
                <a:spcPts val="0"/>
              </a:spcBef>
              <a:spcAft>
                <a:spcPts val="0"/>
              </a:spcAft>
              <a:buNone/>
            </a:pPr>
            <a:r>
              <a:rPr lang="en" sz="1200">
                <a:latin typeface="Raleway ExtraBold"/>
                <a:ea typeface="Raleway ExtraBold"/>
                <a:cs typeface="Raleway ExtraBold"/>
                <a:sym typeface="Raleway ExtraBold"/>
              </a:rPr>
              <a:t>MOTORCYCLE TRAVELER</a:t>
            </a:r>
            <a:endParaRPr sz="1000" b="1">
              <a:latin typeface="Avenir"/>
              <a:ea typeface="Avenir"/>
              <a:cs typeface="Avenir"/>
              <a:sym typeface="Avenir"/>
            </a:endParaRPr>
          </a:p>
          <a:p>
            <a:pPr marL="0" lvl="0" indent="0" algn="l" rtl="0">
              <a:spcBef>
                <a:spcPts val="0"/>
              </a:spcBef>
              <a:spcAft>
                <a:spcPts val="0"/>
              </a:spcAft>
              <a:buNone/>
            </a:pPr>
            <a:r>
              <a:rPr lang="en" sz="900" b="1">
                <a:latin typeface="Avenir"/>
                <a:ea typeface="Avenir"/>
                <a:cs typeface="Avenir"/>
                <a:sym typeface="Avenir"/>
              </a:rPr>
              <a:t>Travelers who have taken a leisure vacation in the past 12 months and who have looked at motorcycle content online in the past two months.</a:t>
            </a:r>
            <a:endParaRPr sz="900" b="1">
              <a:latin typeface="Avenir"/>
              <a:ea typeface="Avenir"/>
              <a:cs typeface="Avenir"/>
              <a:sym typeface="Avenir"/>
            </a:endParaRPr>
          </a:p>
          <a:p>
            <a:pPr marL="0" lvl="0" indent="0" algn="l" rtl="0">
              <a:spcBef>
                <a:spcPts val="0"/>
              </a:spcBef>
              <a:spcAft>
                <a:spcPts val="0"/>
              </a:spcAft>
              <a:buNone/>
            </a:pPr>
            <a:endParaRPr sz="900" b="1">
              <a:latin typeface="Avenir"/>
              <a:ea typeface="Avenir"/>
              <a:cs typeface="Avenir"/>
              <a:sym typeface="Avenir"/>
            </a:endParaRPr>
          </a:p>
          <a:p>
            <a:pPr marL="0" lvl="0" indent="0" algn="l" rtl="0">
              <a:spcBef>
                <a:spcPts val="0"/>
              </a:spcBef>
              <a:spcAft>
                <a:spcPts val="0"/>
              </a:spcAft>
              <a:buClr>
                <a:srgbClr val="000000"/>
              </a:buClr>
              <a:buSzPts val="1100"/>
              <a:buFont typeface="Arial"/>
              <a:buNone/>
            </a:pPr>
            <a:r>
              <a:rPr lang="en" sz="1200">
                <a:latin typeface="Raleway ExtraBold"/>
                <a:ea typeface="Raleway ExtraBold"/>
                <a:cs typeface="Raleway ExtraBold"/>
                <a:sym typeface="Raleway ExtraBold"/>
              </a:rPr>
              <a:t>WEDDING PLANNING TRAVELER</a:t>
            </a:r>
            <a:endParaRPr sz="1000" b="1">
              <a:latin typeface="Avenir"/>
              <a:ea typeface="Avenir"/>
              <a:cs typeface="Avenir"/>
              <a:sym typeface="Avenir"/>
            </a:endParaRPr>
          </a:p>
          <a:p>
            <a:pPr marL="0" lvl="0" indent="0" algn="l" rtl="0">
              <a:spcBef>
                <a:spcPts val="0"/>
              </a:spcBef>
              <a:spcAft>
                <a:spcPts val="0"/>
              </a:spcAft>
              <a:buClr>
                <a:srgbClr val="000000"/>
              </a:buClr>
              <a:buSzPts val="1100"/>
              <a:buFont typeface="Arial"/>
              <a:buNone/>
            </a:pPr>
            <a:r>
              <a:rPr lang="en" sz="900" b="1">
                <a:latin typeface="Avenir"/>
                <a:ea typeface="Avenir"/>
                <a:cs typeface="Avenir"/>
                <a:sym typeface="Avenir"/>
              </a:rPr>
              <a:t>Travelers who have taken a leisure vacation in the past </a:t>
            </a:r>
            <a:br>
              <a:rPr lang="en" sz="900" b="1">
                <a:latin typeface="Avenir"/>
                <a:ea typeface="Avenir"/>
                <a:cs typeface="Avenir"/>
                <a:sym typeface="Avenir"/>
              </a:rPr>
            </a:br>
            <a:r>
              <a:rPr lang="en" sz="900" b="1">
                <a:latin typeface="Avenir"/>
                <a:ea typeface="Avenir"/>
                <a:cs typeface="Avenir"/>
                <a:sym typeface="Avenir"/>
              </a:rPr>
              <a:t>12 months and who have </a:t>
            </a:r>
            <a:br>
              <a:rPr lang="en" sz="900" b="1">
                <a:latin typeface="Avenir"/>
                <a:ea typeface="Avenir"/>
                <a:cs typeface="Avenir"/>
                <a:sym typeface="Avenir"/>
              </a:rPr>
            </a:br>
            <a:r>
              <a:rPr lang="en" sz="900" b="1">
                <a:latin typeface="Avenir"/>
                <a:ea typeface="Avenir"/>
                <a:cs typeface="Avenir"/>
                <a:sym typeface="Avenir"/>
              </a:rPr>
              <a:t>been actively looking at </a:t>
            </a:r>
            <a:br>
              <a:rPr lang="en" sz="900" b="1">
                <a:latin typeface="Avenir"/>
                <a:ea typeface="Avenir"/>
                <a:cs typeface="Avenir"/>
                <a:sym typeface="Avenir"/>
              </a:rPr>
            </a:br>
            <a:r>
              <a:rPr lang="en" sz="900" b="1">
                <a:latin typeface="Avenir"/>
                <a:ea typeface="Avenir"/>
                <a:cs typeface="Avenir"/>
                <a:sym typeface="Avenir"/>
              </a:rPr>
              <a:t>wedding content online in the past two months.</a:t>
            </a:r>
            <a:endParaRPr sz="900" b="1">
              <a:latin typeface="Avenir"/>
              <a:ea typeface="Avenir"/>
              <a:cs typeface="Avenir"/>
              <a:sym typeface="Avenir"/>
            </a:endParaRPr>
          </a:p>
        </p:txBody>
      </p:sp>
      <p:sp>
        <p:nvSpPr>
          <p:cNvPr id="169" name="Google Shape;169;p37"/>
          <p:cNvSpPr txBox="1"/>
          <p:nvPr/>
        </p:nvSpPr>
        <p:spPr>
          <a:xfrm>
            <a:off x="2627694" y="1547625"/>
            <a:ext cx="1795800" cy="2818800"/>
          </a:xfrm>
          <a:prstGeom prst="rect">
            <a:avLst/>
          </a:prstGeom>
          <a:noFill/>
          <a:ln>
            <a:noFill/>
          </a:ln>
        </p:spPr>
        <p:txBody>
          <a:bodyPr spcFirstLastPara="1" wrap="square" lIns="0" tIns="0" rIns="91425" bIns="0" anchor="t" anchorCtr="0">
            <a:noAutofit/>
          </a:bodyPr>
          <a:lstStyle/>
          <a:p>
            <a:pPr marL="0" lvl="0" indent="0" algn="l" rtl="0">
              <a:spcBef>
                <a:spcPts val="0"/>
              </a:spcBef>
              <a:spcAft>
                <a:spcPts val="0"/>
              </a:spcAft>
              <a:buNone/>
            </a:pPr>
            <a:r>
              <a:rPr lang="en" sz="1200">
                <a:latin typeface="Raleway ExtraBold"/>
                <a:ea typeface="Raleway ExtraBold"/>
                <a:cs typeface="Raleway ExtraBold"/>
                <a:sym typeface="Raleway ExtraBold"/>
              </a:rPr>
              <a:t>ENTERTAINMENT TRAVELER</a:t>
            </a:r>
            <a:endParaRPr sz="1000" b="1">
              <a:latin typeface="Avenir"/>
              <a:ea typeface="Avenir"/>
              <a:cs typeface="Avenir"/>
              <a:sym typeface="Avenir"/>
            </a:endParaRPr>
          </a:p>
          <a:p>
            <a:pPr marL="0" lvl="0" indent="0" algn="l" rtl="0">
              <a:spcBef>
                <a:spcPts val="0"/>
              </a:spcBef>
              <a:spcAft>
                <a:spcPts val="0"/>
              </a:spcAft>
              <a:buNone/>
            </a:pPr>
            <a:r>
              <a:rPr lang="en" sz="900" b="1">
                <a:latin typeface="Avenir"/>
                <a:ea typeface="Avenir"/>
                <a:cs typeface="Avenir"/>
                <a:sym typeface="Avenir"/>
              </a:rPr>
              <a:t>Travelers who have taken a leisure vacation in the past 12 months and who have identified themselves as someone who enjoys going out to  entertainment spots, happy hours, bars, wineries, etc.</a:t>
            </a:r>
            <a:endParaRPr sz="900" b="1">
              <a:latin typeface="Avenir"/>
              <a:ea typeface="Avenir"/>
              <a:cs typeface="Avenir"/>
              <a:sym typeface="Avenir"/>
            </a:endParaRPr>
          </a:p>
          <a:p>
            <a:pPr marL="0" lvl="0" indent="0" algn="l" rtl="0">
              <a:spcBef>
                <a:spcPts val="0"/>
              </a:spcBef>
              <a:spcAft>
                <a:spcPts val="0"/>
              </a:spcAft>
              <a:buNone/>
            </a:pPr>
            <a:endParaRPr sz="900" b="1">
              <a:latin typeface="Avenir"/>
              <a:ea typeface="Avenir"/>
              <a:cs typeface="Avenir"/>
              <a:sym typeface="Avenir"/>
            </a:endParaRPr>
          </a:p>
          <a:p>
            <a:pPr marL="0" lvl="0" indent="0" algn="l" rtl="0">
              <a:spcBef>
                <a:spcPts val="0"/>
              </a:spcBef>
              <a:spcAft>
                <a:spcPts val="0"/>
              </a:spcAft>
              <a:buClr>
                <a:srgbClr val="000000"/>
              </a:buClr>
              <a:buSzPts val="1100"/>
              <a:buFont typeface="Arial"/>
              <a:buNone/>
            </a:pPr>
            <a:r>
              <a:rPr lang="en" sz="1200">
                <a:latin typeface="Raleway ExtraBold"/>
                <a:ea typeface="Raleway ExtraBold"/>
                <a:cs typeface="Raleway ExtraBold"/>
                <a:sym typeface="Raleway ExtraBold"/>
              </a:rPr>
              <a:t>OUTDOOR ADVENTURE TRAVELER</a:t>
            </a:r>
            <a:endParaRPr sz="1000" b="1">
              <a:latin typeface="Avenir"/>
              <a:ea typeface="Avenir"/>
              <a:cs typeface="Avenir"/>
              <a:sym typeface="Avenir"/>
            </a:endParaRPr>
          </a:p>
          <a:p>
            <a:pPr marL="0" lvl="0" indent="0" algn="l" rtl="0">
              <a:spcBef>
                <a:spcPts val="0"/>
              </a:spcBef>
              <a:spcAft>
                <a:spcPts val="0"/>
              </a:spcAft>
              <a:buClr>
                <a:srgbClr val="000000"/>
              </a:buClr>
              <a:buSzPts val="1100"/>
              <a:buFont typeface="Arial"/>
              <a:buNone/>
            </a:pPr>
            <a:r>
              <a:rPr lang="en" sz="900" b="1">
                <a:latin typeface="Avenir"/>
                <a:ea typeface="Avenir"/>
                <a:cs typeface="Avenir"/>
                <a:sym typeface="Avenir"/>
              </a:rPr>
              <a:t>Travelers who have taken a leisure vacation in the past 12 months and who who have identified their hobbies to include golfing, fishing, biking, hiking, camping, and other outdoor activities.</a:t>
            </a:r>
            <a:endParaRPr sz="900" b="1">
              <a:latin typeface="Avenir"/>
              <a:ea typeface="Avenir"/>
              <a:cs typeface="Avenir"/>
              <a:sym typeface="Avenir"/>
            </a:endParaRPr>
          </a:p>
        </p:txBody>
      </p:sp>
      <p:sp>
        <p:nvSpPr>
          <p:cNvPr id="170" name="Google Shape;170;p37"/>
          <p:cNvSpPr txBox="1"/>
          <p:nvPr/>
        </p:nvSpPr>
        <p:spPr>
          <a:xfrm>
            <a:off x="683400" y="1547625"/>
            <a:ext cx="1795800" cy="2268600"/>
          </a:xfrm>
          <a:prstGeom prst="rect">
            <a:avLst/>
          </a:prstGeom>
          <a:noFill/>
          <a:ln>
            <a:noFill/>
          </a:ln>
        </p:spPr>
        <p:txBody>
          <a:bodyPr spcFirstLastPara="1" wrap="square" lIns="0" tIns="0" rIns="91425" bIns="0" anchor="t" anchorCtr="0">
            <a:noAutofit/>
          </a:bodyPr>
          <a:lstStyle/>
          <a:p>
            <a:pPr marL="0" lvl="0" indent="0" algn="l" rtl="0">
              <a:spcBef>
                <a:spcPts val="0"/>
              </a:spcBef>
              <a:spcAft>
                <a:spcPts val="0"/>
              </a:spcAft>
              <a:buNone/>
            </a:pPr>
            <a:r>
              <a:rPr lang="en" sz="1200">
                <a:latin typeface="Raleway ExtraBold"/>
                <a:ea typeface="Raleway ExtraBold"/>
                <a:cs typeface="Raleway ExtraBold"/>
                <a:sym typeface="Raleway ExtraBold"/>
              </a:rPr>
              <a:t>FAMILY </a:t>
            </a:r>
            <a:br>
              <a:rPr lang="en" sz="1200">
                <a:latin typeface="Raleway ExtraBold"/>
                <a:ea typeface="Raleway ExtraBold"/>
                <a:cs typeface="Raleway ExtraBold"/>
                <a:sym typeface="Raleway ExtraBold"/>
              </a:rPr>
            </a:br>
            <a:r>
              <a:rPr lang="en" sz="1200">
                <a:latin typeface="Raleway ExtraBold"/>
                <a:ea typeface="Raleway ExtraBold"/>
                <a:cs typeface="Raleway ExtraBold"/>
                <a:sym typeface="Raleway ExtraBold"/>
              </a:rPr>
              <a:t>TRAVELER</a:t>
            </a:r>
            <a:endParaRPr sz="1300">
              <a:latin typeface="Raleway Black"/>
              <a:ea typeface="Raleway Black"/>
              <a:cs typeface="Raleway Black"/>
              <a:sym typeface="Raleway Black"/>
            </a:endParaRPr>
          </a:p>
          <a:p>
            <a:pPr marL="0" lvl="0" indent="0" algn="l" rtl="0">
              <a:spcBef>
                <a:spcPts val="0"/>
              </a:spcBef>
              <a:spcAft>
                <a:spcPts val="0"/>
              </a:spcAft>
              <a:buNone/>
            </a:pPr>
            <a:r>
              <a:rPr lang="en" sz="900" b="1">
                <a:latin typeface="Avenir"/>
                <a:ea typeface="Avenir"/>
                <a:cs typeface="Avenir"/>
                <a:sym typeface="Avenir"/>
              </a:rPr>
              <a:t>Travelers who have taken a leisure vacation in the past 12 months, plan travel around the family, and have children under 18 in the house.</a:t>
            </a:r>
            <a:endParaRPr sz="900" b="1">
              <a:latin typeface="Avenir"/>
              <a:ea typeface="Avenir"/>
              <a:cs typeface="Avenir"/>
              <a:sym typeface="Avenir"/>
            </a:endParaRPr>
          </a:p>
          <a:p>
            <a:pPr marL="0" lvl="0" indent="0" algn="l" rtl="0">
              <a:spcBef>
                <a:spcPts val="0"/>
              </a:spcBef>
              <a:spcAft>
                <a:spcPts val="0"/>
              </a:spcAft>
              <a:buNone/>
            </a:pPr>
            <a:endParaRPr sz="900" b="1">
              <a:latin typeface="Avenir"/>
              <a:ea typeface="Avenir"/>
              <a:cs typeface="Avenir"/>
              <a:sym typeface="Avenir"/>
            </a:endParaRPr>
          </a:p>
          <a:p>
            <a:pPr marL="0" lvl="0" indent="0" algn="l" rtl="0">
              <a:spcBef>
                <a:spcPts val="0"/>
              </a:spcBef>
              <a:spcAft>
                <a:spcPts val="0"/>
              </a:spcAft>
              <a:buNone/>
            </a:pPr>
            <a:r>
              <a:rPr lang="en" sz="1200">
                <a:latin typeface="Raleway ExtraBold"/>
                <a:ea typeface="Raleway ExtraBold"/>
                <a:cs typeface="Raleway ExtraBold"/>
                <a:sym typeface="Raleway ExtraBold"/>
              </a:rPr>
              <a:t>ARTS &amp; CULTURE TRAVELER</a:t>
            </a:r>
            <a:endParaRPr sz="1000" b="1">
              <a:latin typeface="Avenir"/>
              <a:ea typeface="Avenir"/>
              <a:cs typeface="Avenir"/>
              <a:sym typeface="Avenir"/>
            </a:endParaRPr>
          </a:p>
          <a:p>
            <a:pPr marL="0" lvl="0" indent="0" algn="l" rtl="0">
              <a:spcBef>
                <a:spcPts val="0"/>
              </a:spcBef>
              <a:spcAft>
                <a:spcPts val="0"/>
              </a:spcAft>
              <a:buNone/>
            </a:pPr>
            <a:r>
              <a:rPr lang="en" sz="900" b="1">
                <a:latin typeface="Avenir"/>
                <a:ea typeface="Avenir"/>
                <a:cs typeface="Avenir"/>
                <a:sym typeface="Avenir"/>
              </a:rPr>
              <a:t>Travelers who have taken a leisure vacation in the past </a:t>
            </a:r>
            <a:br>
              <a:rPr lang="en" sz="900" b="1">
                <a:latin typeface="Avenir"/>
                <a:ea typeface="Avenir"/>
                <a:cs typeface="Avenir"/>
                <a:sym typeface="Avenir"/>
              </a:rPr>
            </a:br>
            <a:r>
              <a:rPr lang="en" sz="900" b="1">
                <a:latin typeface="Avenir"/>
                <a:ea typeface="Avenir"/>
                <a:cs typeface="Avenir"/>
                <a:sym typeface="Avenir"/>
              </a:rPr>
              <a:t>12 months and visit art museums, theater, and other cultural events.</a:t>
            </a:r>
            <a:endParaRPr sz="900" b="1">
              <a:latin typeface="Avenir"/>
              <a:ea typeface="Avenir"/>
              <a:cs typeface="Avenir"/>
              <a:sym typeface="Avenir"/>
            </a:endParaRPr>
          </a:p>
        </p:txBody>
      </p:sp>
      <p:sp>
        <p:nvSpPr>
          <p:cNvPr id="171" name="Google Shape;171;p37"/>
          <p:cNvSpPr txBox="1"/>
          <p:nvPr/>
        </p:nvSpPr>
        <p:spPr>
          <a:xfrm>
            <a:off x="670750" y="1026726"/>
            <a:ext cx="7789800" cy="183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000" b="1">
                <a:solidFill>
                  <a:srgbClr val="000000"/>
                </a:solidFill>
                <a:latin typeface="Avenir"/>
                <a:ea typeface="Avenir"/>
                <a:cs typeface="Avenir"/>
                <a:sym typeface="Avenir"/>
              </a:rPr>
              <a:t>These are the audiences researched across the Core and Growth Origin Markets identified by Madden.</a:t>
            </a:r>
            <a:endParaRPr sz="1000" b="1">
              <a:solidFill>
                <a:srgbClr val="000000"/>
              </a:solidFill>
              <a:latin typeface="Avenir"/>
              <a:ea typeface="Avenir"/>
              <a:cs typeface="Avenir"/>
              <a:sym typeface="Avenir"/>
            </a:endParaRPr>
          </a:p>
        </p:txBody>
      </p:sp>
      <p:sp>
        <p:nvSpPr>
          <p:cNvPr id="172" name="Google Shape;172;p37"/>
          <p:cNvSpPr txBox="1"/>
          <p:nvPr/>
        </p:nvSpPr>
        <p:spPr>
          <a:xfrm>
            <a:off x="670750" y="683400"/>
            <a:ext cx="4483200" cy="392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2200">
                <a:solidFill>
                  <a:srgbClr val="222222"/>
                </a:solidFill>
                <a:latin typeface="Raleway ExtraBold"/>
                <a:ea typeface="Raleway ExtraBold"/>
                <a:cs typeface="Raleway ExtraBold"/>
                <a:sym typeface="Raleway ExtraBold"/>
              </a:rPr>
              <a:t>AUDIENCE TARGETING</a:t>
            </a:r>
            <a:endParaRPr sz="2200">
              <a:solidFill>
                <a:srgbClr val="222222"/>
              </a:solidFill>
              <a:latin typeface="Raleway ExtraBold"/>
              <a:ea typeface="Raleway ExtraBold"/>
              <a:cs typeface="Raleway ExtraBold"/>
              <a:sym typeface="Raleway ExtraBold"/>
            </a:endParaRPr>
          </a:p>
        </p:txBody>
      </p:sp>
      <p:sp>
        <p:nvSpPr>
          <p:cNvPr id="173" name="Google Shape;173;p37"/>
          <p:cNvSpPr txBox="1"/>
          <p:nvPr/>
        </p:nvSpPr>
        <p:spPr>
          <a:xfrm>
            <a:off x="6516282" y="1547625"/>
            <a:ext cx="1795800" cy="2268600"/>
          </a:xfrm>
          <a:prstGeom prst="rect">
            <a:avLst/>
          </a:prstGeom>
          <a:noFill/>
          <a:ln>
            <a:noFill/>
          </a:ln>
        </p:spPr>
        <p:txBody>
          <a:bodyPr spcFirstLastPara="1" wrap="square" lIns="0" tIns="0" rIns="91425" bIns="0" anchor="t" anchorCtr="0">
            <a:noAutofit/>
          </a:bodyPr>
          <a:lstStyle/>
          <a:p>
            <a:pPr marL="0" lvl="0" indent="0" algn="l" rtl="0">
              <a:spcBef>
                <a:spcPts val="0"/>
              </a:spcBef>
              <a:spcAft>
                <a:spcPts val="0"/>
              </a:spcAft>
              <a:buNone/>
            </a:pPr>
            <a:r>
              <a:rPr lang="en" sz="1200">
                <a:latin typeface="Raleway ExtraBold"/>
                <a:ea typeface="Raleway ExtraBold"/>
                <a:cs typeface="Raleway ExtraBold"/>
                <a:sym typeface="Raleway ExtraBold"/>
              </a:rPr>
              <a:t>ROMANTIC GETAWAY TRAVELER</a:t>
            </a:r>
            <a:endParaRPr sz="1000" b="1">
              <a:latin typeface="Avenir"/>
              <a:ea typeface="Avenir"/>
              <a:cs typeface="Avenir"/>
              <a:sym typeface="Avenir"/>
            </a:endParaRPr>
          </a:p>
          <a:p>
            <a:pPr marL="0" lvl="0" indent="0" algn="l" rtl="0">
              <a:spcBef>
                <a:spcPts val="0"/>
              </a:spcBef>
              <a:spcAft>
                <a:spcPts val="0"/>
              </a:spcAft>
              <a:buNone/>
            </a:pPr>
            <a:r>
              <a:rPr lang="en" sz="900" b="1">
                <a:latin typeface="Avenir"/>
                <a:ea typeface="Avenir"/>
                <a:cs typeface="Avenir"/>
                <a:sym typeface="Avenir"/>
              </a:rPr>
              <a:t>Travelers who have taken a leisure vacation in the past </a:t>
            </a:r>
            <a:br>
              <a:rPr lang="en" sz="900" b="1">
                <a:latin typeface="Avenir"/>
                <a:ea typeface="Avenir"/>
                <a:cs typeface="Avenir"/>
                <a:sym typeface="Avenir"/>
              </a:rPr>
            </a:br>
            <a:r>
              <a:rPr lang="en" sz="900" b="1">
                <a:latin typeface="Avenir"/>
                <a:ea typeface="Avenir"/>
                <a:cs typeface="Avenir"/>
                <a:sym typeface="Avenir"/>
              </a:rPr>
              <a:t>12 months and whose purpose of the trip was to have a romantic getaway.</a:t>
            </a:r>
            <a:endParaRPr sz="1100">
              <a:latin typeface="Raleway Black"/>
              <a:ea typeface="Raleway Black"/>
              <a:cs typeface="Raleway Black"/>
              <a:sym typeface="Raleway Black"/>
            </a:endParaRPr>
          </a:p>
        </p:txBody>
      </p:sp>
      <p:sp>
        <p:nvSpPr>
          <p:cNvPr id="174" name="Google Shape;174;p37"/>
          <p:cNvSpPr txBox="1"/>
          <p:nvPr/>
        </p:nvSpPr>
        <p:spPr>
          <a:xfrm>
            <a:off x="682022" y="286250"/>
            <a:ext cx="3136200" cy="1275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en" sz="550" b="1">
                <a:solidFill>
                  <a:srgbClr val="000000"/>
                </a:solidFill>
                <a:latin typeface="Raleway"/>
                <a:ea typeface="Raleway"/>
                <a:cs typeface="Raleway"/>
                <a:sym typeface="Raleway"/>
              </a:rPr>
              <a:t>E U R E K A  S P R I N G S   |   </a:t>
            </a:r>
            <a:r>
              <a:rPr lang="en" sz="550" b="1">
                <a:latin typeface="Raleway"/>
                <a:ea typeface="Raleway"/>
                <a:cs typeface="Raleway"/>
                <a:sym typeface="Raleway"/>
              </a:rPr>
              <a:t>M E D I A  F L I G H T I N G  &amp;  T I M E L I N E</a:t>
            </a:r>
            <a:endParaRPr sz="550" b="1">
              <a:solidFill>
                <a:srgbClr val="000000"/>
              </a:solidFill>
              <a:latin typeface="Raleway"/>
              <a:ea typeface="Raleway"/>
              <a:cs typeface="Raleway"/>
              <a:sym typeface="Raleway"/>
            </a:endParaRPr>
          </a:p>
        </p:txBody>
      </p:sp>
      <p:cxnSp>
        <p:nvCxnSpPr>
          <p:cNvPr id="175" name="Google Shape;175;p37"/>
          <p:cNvCxnSpPr/>
          <p:nvPr/>
        </p:nvCxnSpPr>
        <p:spPr>
          <a:xfrm>
            <a:off x="2522600" y="1600825"/>
            <a:ext cx="0" cy="2796000"/>
          </a:xfrm>
          <a:prstGeom prst="straightConnector1">
            <a:avLst/>
          </a:prstGeom>
          <a:noFill/>
          <a:ln w="9525" cap="flat" cmpd="sng">
            <a:solidFill>
              <a:srgbClr val="EFEFEF"/>
            </a:solidFill>
            <a:prstDash val="solid"/>
            <a:round/>
            <a:headEnd type="none" w="med" len="med"/>
            <a:tailEnd type="none" w="med" len="med"/>
          </a:ln>
        </p:spPr>
      </p:cxnSp>
      <p:cxnSp>
        <p:nvCxnSpPr>
          <p:cNvPr id="176" name="Google Shape;176;p37"/>
          <p:cNvCxnSpPr/>
          <p:nvPr/>
        </p:nvCxnSpPr>
        <p:spPr>
          <a:xfrm>
            <a:off x="4461275" y="1600825"/>
            <a:ext cx="0" cy="2236800"/>
          </a:xfrm>
          <a:prstGeom prst="straightConnector1">
            <a:avLst/>
          </a:prstGeom>
          <a:noFill/>
          <a:ln w="9525" cap="flat" cmpd="sng">
            <a:solidFill>
              <a:srgbClr val="EFEFEF"/>
            </a:solidFill>
            <a:prstDash val="solid"/>
            <a:round/>
            <a:headEnd type="none" w="med" len="med"/>
            <a:tailEnd type="none" w="med" len="med"/>
          </a:ln>
        </p:spPr>
      </p:cxnSp>
      <p:cxnSp>
        <p:nvCxnSpPr>
          <p:cNvPr id="177" name="Google Shape;177;p37"/>
          <p:cNvCxnSpPr/>
          <p:nvPr/>
        </p:nvCxnSpPr>
        <p:spPr>
          <a:xfrm>
            <a:off x="6462475" y="1600825"/>
            <a:ext cx="0" cy="966900"/>
          </a:xfrm>
          <a:prstGeom prst="straightConnector1">
            <a:avLst/>
          </a:prstGeom>
          <a:noFill/>
          <a:ln w="9525" cap="flat" cmpd="sng">
            <a:solidFill>
              <a:srgbClr val="EFEFEF"/>
            </a:solidFill>
            <a:prstDash val="solid"/>
            <a:round/>
            <a:headEnd type="none" w="med" len="med"/>
            <a:tailEnd type="non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3"/>
          <p:cNvSpPr/>
          <p:nvPr/>
        </p:nvSpPr>
        <p:spPr>
          <a:xfrm>
            <a:off x="4919950" y="731550"/>
            <a:ext cx="4224000" cy="4412100"/>
          </a:xfrm>
          <a:prstGeom prst="roundRect">
            <a:avLst>
              <a:gd name="adj" fmla="val 0"/>
            </a:avLst>
          </a:prstGeom>
          <a:solidFill>
            <a:srgbClr val="136B9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1" name="Google Shape;721;p73"/>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22" name="Google Shape;722;p73"/>
          <p:cNvSpPr txBox="1"/>
          <p:nvPr/>
        </p:nvSpPr>
        <p:spPr>
          <a:xfrm>
            <a:off x="489800" y="345900"/>
            <a:ext cx="42810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SEO YTD 2024 Updates</a:t>
            </a:r>
            <a:endParaRPr sz="2200">
              <a:solidFill>
                <a:srgbClr val="FFFFFF"/>
              </a:solidFill>
              <a:latin typeface="Raleway ExtraBold"/>
              <a:ea typeface="Raleway ExtraBold"/>
              <a:cs typeface="Raleway ExtraBold"/>
              <a:sym typeface="Raleway ExtraBold"/>
            </a:endParaRPr>
          </a:p>
        </p:txBody>
      </p:sp>
      <p:sp>
        <p:nvSpPr>
          <p:cNvPr id="723" name="Google Shape;723;p73"/>
          <p:cNvSpPr txBox="1">
            <a:spLocks noGrp="1"/>
          </p:cNvSpPr>
          <p:nvPr>
            <p:ph type="body" idx="4294967295"/>
          </p:nvPr>
        </p:nvSpPr>
        <p:spPr>
          <a:xfrm>
            <a:off x="489800" y="855150"/>
            <a:ext cx="4014300" cy="14880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700" b="1">
                <a:solidFill>
                  <a:schemeClr val="dk1"/>
                </a:solidFill>
                <a:latin typeface="Raleway"/>
                <a:ea typeface="Raleway"/>
                <a:cs typeface="Raleway"/>
                <a:sym typeface="Raleway"/>
              </a:rPr>
              <a:t>Calibrating Pages for Users &amp; Bots</a:t>
            </a:r>
            <a:endParaRPr sz="1700" b="1">
              <a:solidFill>
                <a:schemeClr val="dk1"/>
              </a:solidFill>
              <a:latin typeface="Raleway"/>
              <a:ea typeface="Raleway"/>
              <a:cs typeface="Raleway"/>
              <a:sym typeface="Raleway"/>
            </a:endParaRPr>
          </a:p>
          <a:p>
            <a:pPr marL="274320" lvl="0" indent="-207009" algn="l" rtl="0">
              <a:lnSpc>
                <a:spcPct val="115000"/>
              </a:lnSpc>
              <a:spcBef>
                <a:spcPts val="1000"/>
              </a:spcBef>
              <a:spcAft>
                <a:spcPts val="0"/>
              </a:spcAft>
              <a:buClr>
                <a:schemeClr val="dk1"/>
              </a:buClr>
              <a:buSzPts val="1100"/>
              <a:buFont typeface="Raleway"/>
              <a:buChar char="➔"/>
            </a:pPr>
            <a:r>
              <a:rPr lang="en" sz="1100" b="1">
                <a:solidFill>
                  <a:schemeClr val="dk1"/>
                </a:solidFill>
                <a:latin typeface="Raleway"/>
                <a:ea typeface="Raleway"/>
                <a:cs typeface="Raleway"/>
                <a:sym typeface="Raleway"/>
              </a:rPr>
              <a:t>Despite a decrease from 2022 numbers, </a:t>
            </a:r>
            <a:r>
              <a:rPr lang="en" sz="1100">
                <a:solidFill>
                  <a:schemeClr val="dk1"/>
                </a:solidFill>
                <a:latin typeface="Raleway"/>
                <a:ea typeface="Raleway"/>
                <a:cs typeface="Raleway"/>
                <a:sym typeface="Raleway"/>
              </a:rPr>
              <a:t>2023 is seeing a recovery and continuing to increase in clicks, impressions, and average positions. In addition to Madden’s regular monthly optimizations, we’ve worked on the following:</a:t>
            </a:r>
            <a:br>
              <a:rPr lang="en" sz="1100">
                <a:solidFill>
                  <a:schemeClr val="dk1"/>
                </a:solidFill>
                <a:latin typeface="Raleway"/>
                <a:ea typeface="Raleway"/>
                <a:cs typeface="Raleway"/>
                <a:sym typeface="Raleway"/>
              </a:rPr>
            </a:br>
            <a:endParaRPr sz="1100">
              <a:solidFill>
                <a:schemeClr val="dk1"/>
              </a:solidFill>
              <a:latin typeface="Raleway"/>
              <a:ea typeface="Raleway"/>
              <a:cs typeface="Raleway"/>
              <a:sym typeface="Raleway"/>
            </a:endParaRPr>
          </a:p>
          <a:p>
            <a:pPr marL="274320" lvl="0" indent="-207009" algn="l" rtl="0">
              <a:lnSpc>
                <a:spcPct val="115000"/>
              </a:lnSpc>
              <a:spcBef>
                <a:spcPts val="0"/>
              </a:spcBef>
              <a:spcAft>
                <a:spcPts val="0"/>
              </a:spcAft>
              <a:buClr>
                <a:schemeClr val="dk1"/>
              </a:buClr>
              <a:buSzPts val="1100"/>
              <a:buFont typeface="Raleway"/>
              <a:buChar char="➔"/>
            </a:pPr>
            <a:r>
              <a:rPr lang="en" sz="1100" b="1">
                <a:solidFill>
                  <a:schemeClr val="dk1"/>
                </a:solidFill>
                <a:latin typeface="Raleway"/>
                <a:ea typeface="Raleway"/>
                <a:cs typeface="Raleway"/>
                <a:sym typeface="Raleway"/>
              </a:rPr>
              <a:t>Redirects from Old Domain to New:</a:t>
            </a:r>
            <a:r>
              <a:rPr lang="en" sz="1100">
                <a:solidFill>
                  <a:schemeClr val="dk1"/>
                </a:solidFill>
                <a:latin typeface="Raleway"/>
                <a:ea typeface="Raleway"/>
                <a:cs typeface="Raleway"/>
                <a:sym typeface="Raleway"/>
              </a:rPr>
              <a:t> In Spring 2024, Madden implemented page-level redirects from eurekasprings.org to visiteurekasprings.com, which allowed for capturing lost backlinks and directing keywords toward the pages that needed them most.</a:t>
            </a:r>
            <a:br>
              <a:rPr lang="en" sz="1100">
                <a:solidFill>
                  <a:schemeClr val="dk1"/>
                </a:solidFill>
                <a:latin typeface="Raleway"/>
                <a:ea typeface="Raleway"/>
                <a:cs typeface="Raleway"/>
                <a:sym typeface="Raleway"/>
              </a:rPr>
            </a:br>
            <a:endParaRPr sz="1100">
              <a:solidFill>
                <a:schemeClr val="dk1"/>
              </a:solidFill>
              <a:latin typeface="Raleway"/>
              <a:ea typeface="Raleway"/>
              <a:cs typeface="Raleway"/>
              <a:sym typeface="Raleway"/>
            </a:endParaRPr>
          </a:p>
          <a:p>
            <a:pPr marL="274320" lvl="0" indent="-207009" algn="l" rtl="0">
              <a:lnSpc>
                <a:spcPct val="115000"/>
              </a:lnSpc>
              <a:spcBef>
                <a:spcPts val="0"/>
              </a:spcBef>
              <a:spcAft>
                <a:spcPts val="0"/>
              </a:spcAft>
              <a:buClr>
                <a:schemeClr val="dk1"/>
              </a:buClr>
              <a:buSzPts val="1100"/>
              <a:buFont typeface="Raleway"/>
              <a:buChar char="➔"/>
            </a:pPr>
            <a:r>
              <a:rPr lang="en" sz="1100" b="1">
                <a:solidFill>
                  <a:schemeClr val="dk1"/>
                </a:solidFill>
                <a:latin typeface="Raleway"/>
                <a:ea typeface="Raleway"/>
                <a:cs typeface="Raleway"/>
                <a:sym typeface="Raleway"/>
              </a:rPr>
              <a:t>Assisting Content Strategy. </a:t>
            </a:r>
            <a:r>
              <a:rPr lang="en" sz="1100">
                <a:solidFill>
                  <a:schemeClr val="dk1"/>
                </a:solidFill>
                <a:latin typeface="Raleway"/>
                <a:ea typeface="Raleway"/>
                <a:cs typeface="Raleway"/>
                <a:sym typeface="Raleway"/>
              </a:rPr>
              <a:t>Madden also performed a keyword GAP analysis to identify topic opportunities for th blog, as well as looking at new ways to optimize the “Things to Do” page and the “Events” page.</a:t>
            </a:r>
            <a:br>
              <a:rPr lang="en" sz="1100">
                <a:solidFill>
                  <a:schemeClr val="dk1"/>
                </a:solidFill>
                <a:latin typeface="Raleway"/>
                <a:ea typeface="Raleway"/>
                <a:cs typeface="Raleway"/>
                <a:sym typeface="Raleway"/>
              </a:rPr>
            </a:br>
            <a:endParaRPr sz="1100">
              <a:solidFill>
                <a:schemeClr val="dk1"/>
              </a:solidFill>
              <a:latin typeface="Raleway"/>
              <a:ea typeface="Raleway"/>
              <a:cs typeface="Raleway"/>
              <a:sym typeface="Raleway"/>
            </a:endParaRPr>
          </a:p>
          <a:p>
            <a:pPr marL="274320" lvl="0" indent="-207009" algn="l" rtl="0">
              <a:lnSpc>
                <a:spcPct val="115000"/>
              </a:lnSpc>
              <a:spcBef>
                <a:spcPts val="0"/>
              </a:spcBef>
              <a:spcAft>
                <a:spcPts val="0"/>
              </a:spcAft>
              <a:buClr>
                <a:schemeClr val="dk1"/>
              </a:buClr>
              <a:buSzPts val="1100"/>
              <a:buFont typeface="Raleway"/>
              <a:buChar char="➔"/>
            </a:pPr>
            <a:r>
              <a:rPr lang="en" sz="1100" b="1">
                <a:solidFill>
                  <a:schemeClr val="dk1"/>
                </a:solidFill>
                <a:latin typeface="Raleway"/>
                <a:ea typeface="Raleway"/>
                <a:cs typeface="Raleway"/>
                <a:sym typeface="Raleway"/>
              </a:rPr>
              <a:t>In Progress: Inlink Optimizations. </a:t>
            </a:r>
            <a:r>
              <a:rPr lang="en" sz="1100">
                <a:solidFill>
                  <a:schemeClr val="dk1"/>
                </a:solidFill>
                <a:latin typeface="Raleway"/>
                <a:ea typeface="Raleway"/>
                <a:cs typeface="Raleway"/>
                <a:sym typeface="Raleway"/>
              </a:rPr>
              <a:t>Due to current layout constraints, some blogs have the opportunity to receive more inlinks through a designated “blog” page. We’re in the process of getting an SEO-friendly version ready.</a:t>
            </a:r>
            <a:endParaRPr sz="1600">
              <a:solidFill>
                <a:schemeClr val="dk1"/>
              </a:solidFill>
              <a:latin typeface="Raleway"/>
              <a:ea typeface="Raleway"/>
              <a:cs typeface="Raleway"/>
              <a:sym typeface="Raleway"/>
            </a:endParaRPr>
          </a:p>
        </p:txBody>
      </p:sp>
      <p:sp>
        <p:nvSpPr>
          <p:cNvPr id="724" name="Google Shape;724;p73"/>
          <p:cNvSpPr txBox="1"/>
          <p:nvPr/>
        </p:nvSpPr>
        <p:spPr>
          <a:xfrm>
            <a:off x="5204313" y="882088"/>
            <a:ext cx="1279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Raleway"/>
                <a:ea typeface="Raleway"/>
                <a:cs typeface="Raleway"/>
                <a:sym typeface="Raleway"/>
              </a:rPr>
              <a:t>URL Clicks</a:t>
            </a:r>
            <a:br>
              <a:rPr lang="en" sz="1000">
                <a:solidFill>
                  <a:schemeClr val="lt1"/>
                </a:solidFill>
                <a:latin typeface="Raleway"/>
                <a:ea typeface="Raleway"/>
                <a:cs typeface="Raleway"/>
                <a:sym typeface="Raleway"/>
              </a:rPr>
            </a:br>
            <a:r>
              <a:rPr lang="en" sz="2600" b="1">
                <a:solidFill>
                  <a:schemeClr val="lt1"/>
                </a:solidFill>
                <a:latin typeface="Raleway"/>
                <a:ea typeface="Raleway"/>
                <a:cs typeface="Raleway"/>
                <a:sym typeface="Raleway"/>
              </a:rPr>
              <a:t>166K</a:t>
            </a:r>
            <a:endParaRPr b="1">
              <a:solidFill>
                <a:schemeClr val="lt1"/>
              </a:solidFill>
              <a:highlight>
                <a:srgbClr val="00904D"/>
              </a:highlight>
              <a:latin typeface="Raleway"/>
              <a:ea typeface="Raleway"/>
              <a:cs typeface="Raleway"/>
              <a:sym typeface="Raleway"/>
            </a:endParaRPr>
          </a:p>
        </p:txBody>
      </p:sp>
      <p:sp>
        <p:nvSpPr>
          <p:cNvPr id="725" name="Google Shape;725;p73"/>
          <p:cNvSpPr txBox="1"/>
          <p:nvPr/>
        </p:nvSpPr>
        <p:spPr>
          <a:xfrm>
            <a:off x="6584988" y="882088"/>
            <a:ext cx="1279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Raleway"/>
                <a:ea typeface="Raleway"/>
                <a:cs typeface="Raleway"/>
                <a:sym typeface="Raleway"/>
              </a:rPr>
              <a:t>URL Impressions</a:t>
            </a:r>
            <a:br>
              <a:rPr lang="en" sz="1000">
                <a:solidFill>
                  <a:schemeClr val="lt1"/>
                </a:solidFill>
                <a:latin typeface="Raleway"/>
                <a:ea typeface="Raleway"/>
                <a:cs typeface="Raleway"/>
                <a:sym typeface="Raleway"/>
              </a:rPr>
            </a:br>
            <a:r>
              <a:rPr lang="en" sz="2600" b="1">
                <a:solidFill>
                  <a:schemeClr val="lt1"/>
                </a:solidFill>
                <a:latin typeface="Raleway"/>
                <a:ea typeface="Raleway"/>
                <a:cs typeface="Raleway"/>
                <a:sym typeface="Raleway"/>
              </a:rPr>
              <a:t>4.9M</a:t>
            </a:r>
            <a:endParaRPr b="1">
              <a:solidFill>
                <a:schemeClr val="lt1"/>
              </a:solidFill>
              <a:highlight>
                <a:srgbClr val="00904D"/>
              </a:highlight>
              <a:latin typeface="Raleway"/>
              <a:ea typeface="Raleway"/>
              <a:cs typeface="Raleway"/>
              <a:sym typeface="Raleway"/>
            </a:endParaRPr>
          </a:p>
        </p:txBody>
      </p:sp>
      <p:pic>
        <p:nvPicPr>
          <p:cNvPr id="726" name="Google Shape;726;p73"/>
          <p:cNvPicPr preferRelativeResize="0"/>
          <p:nvPr/>
        </p:nvPicPr>
        <p:blipFill>
          <a:blip r:embed="rId3">
            <a:alphaModFix/>
          </a:blip>
          <a:stretch>
            <a:fillRect/>
          </a:stretch>
        </p:blipFill>
        <p:spPr>
          <a:xfrm>
            <a:off x="5024799" y="1771513"/>
            <a:ext cx="4014300" cy="3249939"/>
          </a:xfrm>
          <a:prstGeom prst="rect">
            <a:avLst/>
          </a:prstGeom>
          <a:noFill/>
          <a:ln>
            <a:noFill/>
          </a:ln>
          <a:effectLst>
            <a:outerShdw blurRad="57150" dist="19050" dir="5400000" algn="bl" rotWithShape="0">
              <a:srgbClr val="000000">
                <a:alpha val="50000"/>
              </a:srgbClr>
            </a:outerShdw>
          </a:effectLst>
        </p:spPr>
      </p:pic>
      <p:sp>
        <p:nvSpPr>
          <p:cNvPr id="727" name="Google Shape;727;p73"/>
          <p:cNvSpPr txBox="1"/>
          <p:nvPr/>
        </p:nvSpPr>
        <p:spPr>
          <a:xfrm>
            <a:off x="7864488" y="882088"/>
            <a:ext cx="1279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Raleway"/>
                <a:ea typeface="Raleway"/>
                <a:cs typeface="Raleway"/>
                <a:sym typeface="Raleway"/>
              </a:rPr>
              <a:t>Avg. CTR</a:t>
            </a:r>
            <a:br>
              <a:rPr lang="en" sz="1000">
                <a:solidFill>
                  <a:schemeClr val="lt1"/>
                </a:solidFill>
                <a:latin typeface="Raleway"/>
                <a:ea typeface="Raleway"/>
                <a:cs typeface="Raleway"/>
                <a:sym typeface="Raleway"/>
              </a:rPr>
            </a:br>
            <a:r>
              <a:rPr lang="en" sz="2600" b="1">
                <a:solidFill>
                  <a:schemeClr val="lt1"/>
                </a:solidFill>
                <a:latin typeface="Raleway"/>
                <a:ea typeface="Raleway"/>
                <a:cs typeface="Raleway"/>
                <a:sym typeface="Raleway"/>
              </a:rPr>
              <a:t>3.4%</a:t>
            </a:r>
            <a:endParaRPr b="1">
              <a:solidFill>
                <a:schemeClr val="lt1"/>
              </a:solidFill>
              <a:highlight>
                <a:srgbClr val="00904D"/>
              </a:highlight>
              <a:latin typeface="Raleway"/>
              <a:ea typeface="Raleway"/>
              <a:cs typeface="Raleway"/>
              <a:sym typeface="Raleway"/>
            </a:endParaRPr>
          </a:p>
        </p:txBody>
      </p:sp>
      <p:sp>
        <p:nvSpPr>
          <p:cNvPr id="728" name="Google Shape;728;p73"/>
          <p:cNvSpPr/>
          <p:nvPr/>
        </p:nvSpPr>
        <p:spPr>
          <a:xfrm>
            <a:off x="5031950" y="805600"/>
            <a:ext cx="4014300" cy="879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74"/>
          <p:cNvPicPr preferRelativeResize="0"/>
          <p:nvPr/>
        </p:nvPicPr>
        <p:blipFill rotWithShape="1">
          <a:blip r:embed="rId3">
            <a:alphaModFix/>
          </a:blip>
          <a:srcRect l="23171" t="20641" r="23166" b="20635"/>
          <a:stretch/>
        </p:blipFill>
        <p:spPr>
          <a:xfrm>
            <a:off x="0" y="0"/>
            <a:ext cx="9144000" cy="5211700"/>
          </a:xfrm>
          <a:prstGeom prst="rect">
            <a:avLst/>
          </a:prstGeom>
          <a:noFill/>
          <a:ln>
            <a:noFill/>
          </a:ln>
        </p:spPr>
      </p:pic>
      <p:sp>
        <p:nvSpPr>
          <p:cNvPr id="734" name="Google Shape;734;p74"/>
          <p:cNvSpPr txBox="1"/>
          <p:nvPr/>
        </p:nvSpPr>
        <p:spPr>
          <a:xfrm>
            <a:off x="-125" y="2386575"/>
            <a:ext cx="9144000" cy="389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900" b="1">
                <a:solidFill>
                  <a:srgbClr val="FFFFFF"/>
                </a:solidFill>
                <a:latin typeface="Raleway"/>
                <a:ea typeface="Raleway"/>
                <a:cs typeface="Raleway"/>
                <a:sym typeface="Raleway"/>
              </a:rPr>
              <a:t>Website Updates</a:t>
            </a:r>
            <a:endParaRPr sz="4000" b="1">
              <a:solidFill>
                <a:srgbClr val="FFFFFF"/>
              </a:solidFill>
              <a:latin typeface="Raleway"/>
              <a:ea typeface="Raleway"/>
              <a:cs typeface="Raleway"/>
              <a:sym typeface="Raleway"/>
            </a:endParaRPr>
          </a:p>
        </p:txBody>
      </p:sp>
      <p:pic>
        <p:nvPicPr>
          <p:cNvPr id="735" name="Google Shape;735;p74"/>
          <p:cNvPicPr preferRelativeResize="0"/>
          <p:nvPr/>
        </p:nvPicPr>
        <p:blipFill rotWithShape="1">
          <a:blip r:embed="rId4">
            <a:alphaModFix/>
          </a:blip>
          <a:srcRect l="31875" t="9"/>
          <a:stretch/>
        </p:blipFill>
        <p:spPr>
          <a:xfrm rot="5400000">
            <a:off x="1457372" y="-1084849"/>
            <a:ext cx="6229274" cy="156250"/>
          </a:xfrm>
          <a:prstGeom prst="rect">
            <a:avLst/>
          </a:prstGeom>
          <a:noFill/>
          <a:ln>
            <a:noFill/>
          </a:ln>
        </p:spPr>
      </p:pic>
      <p:pic>
        <p:nvPicPr>
          <p:cNvPr id="736" name="Google Shape;736;p74"/>
          <p:cNvPicPr preferRelativeResize="0"/>
          <p:nvPr/>
        </p:nvPicPr>
        <p:blipFill>
          <a:blip r:embed="rId5">
            <a:alphaModFix/>
          </a:blip>
          <a:stretch>
            <a:fillRect/>
          </a:stretch>
        </p:blipFill>
        <p:spPr>
          <a:xfrm>
            <a:off x="5949025" y="1599150"/>
            <a:ext cx="936725" cy="83379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75"/>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42" name="Google Shape;742;p75"/>
          <p:cNvSpPr txBox="1"/>
          <p:nvPr/>
        </p:nvSpPr>
        <p:spPr>
          <a:xfrm>
            <a:off x="489800" y="345900"/>
            <a:ext cx="42810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Web Sprints</a:t>
            </a:r>
            <a:endParaRPr sz="2200">
              <a:solidFill>
                <a:srgbClr val="FFFFFF"/>
              </a:solidFill>
              <a:latin typeface="Raleway ExtraBold"/>
              <a:ea typeface="Raleway ExtraBold"/>
              <a:cs typeface="Raleway ExtraBold"/>
              <a:sym typeface="Raleway ExtraBold"/>
            </a:endParaRPr>
          </a:p>
        </p:txBody>
      </p:sp>
      <p:sp>
        <p:nvSpPr>
          <p:cNvPr id="743" name="Google Shape;743;p75"/>
          <p:cNvSpPr txBox="1"/>
          <p:nvPr/>
        </p:nvSpPr>
        <p:spPr>
          <a:xfrm>
            <a:off x="2690150" y="345900"/>
            <a:ext cx="3943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lt1"/>
              </a:solidFill>
              <a:latin typeface="Rock Salt"/>
              <a:ea typeface="Rock Salt"/>
              <a:cs typeface="Rock Salt"/>
              <a:sym typeface="Rock Salt"/>
            </a:endParaRPr>
          </a:p>
        </p:txBody>
      </p:sp>
      <p:sp>
        <p:nvSpPr>
          <p:cNvPr id="744" name="Google Shape;744;p75"/>
          <p:cNvSpPr txBox="1"/>
          <p:nvPr/>
        </p:nvSpPr>
        <p:spPr>
          <a:xfrm>
            <a:off x="489800" y="1086650"/>
            <a:ext cx="7950900" cy="3630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700" b="1">
                <a:solidFill>
                  <a:schemeClr val="dk1"/>
                </a:solidFill>
                <a:latin typeface="Raleway"/>
                <a:ea typeface="Raleway"/>
                <a:cs typeface="Raleway"/>
                <a:sym typeface="Raleway"/>
              </a:rPr>
              <a:t>What We’ve Done So Far:</a:t>
            </a:r>
            <a:endParaRPr sz="1600">
              <a:latin typeface="Raleway SemiBold"/>
              <a:ea typeface="Raleway SemiBold"/>
              <a:cs typeface="Raleway SemiBold"/>
              <a:sym typeface="Raleway SemiBold"/>
            </a:endParaRPr>
          </a:p>
          <a:p>
            <a:pPr marL="457200" lvl="0" indent="-298450" algn="l" rtl="0">
              <a:lnSpc>
                <a:spcPct val="105000"/>
              </a:lnSpc>
              <a:spcBef>
                <a:spcPts val="50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Calendar Integration</a:t>
            </a:r>
            <a:endParaRPr sz="1100">
              <a:solidFill>
                <a:schemeClr val="dk1"/>
              </a:solidFill>
              <a:latin typeface="Raleway"/>
              <a:ea typeface="Raleway"/>
              <a:cs typeface="Raleway"/>
              <a:sym typeface="Raleway"/>
            </a:endParaRPr>
          </a:p>
          <a:p>
            <a:pPr marL="457200" lvl="0" indent="-298450" algn="l" rtl="0">
              <a:lnSpc>
                <a:spcPct val="105000"/>
              </a:lnSpc>
              <a:spcBef>
                <a:spcPts val="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Template Clean Up</a:t>
            </a:r>
            <a:endParaRPr sz="1100">
              <a:solidFill>
                <a:schemeClr val="dk1"/>
              </a:solidFill>
              <a:latin typeface="Raleway"/>
              <a:ea typeface="Raleway"/>
              <a:cs typeface="Raleway"/>
              <a:sym typeface="Raleway"/>
            </a:endParaRPr>
          </a:p>
          <a:p>
            <a:pPr marL="457200" lvl="0" indent="-298450" algn="l" rtl="0">
              <a:lnSpc>
                <a:spcPct val="105000"/>
              </a:lnSpc>
              <a:spcBef>
                <a:spcPts val="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Page Speed Increase</a:t>
            </a:r>
            <a:endParaRPr sz="1100">
              <a:solidFill>
                <a:schemeClr val="dk1"/>
              </a:solidFill>
              <a:latin typeface="Raleway"/>
              <a:ea typeface="Raleway"/>
              <a:cs typeface="Raleway"/>
              <a:sym typeface="Raleway"/>
            </a:endParaRPr>
          </a:p>
          <a:p>
            <a:pPr marL="457200" lvl="0" indent="-298450" algn="l" rtl="0">
              <a:lnSpc>
                <a:spcPct val="105000"/>
              </a:lnSpc>
              <a:spcBef>
                <a:spcPts val="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General Maintenance</a:t>
            </a:r>
            <a:endParaRPr sz="1100">
              <a:solidFill>
                <a:schemeClr val="dk1"/>
              </a:solidFill>
              <a:latin typeface="Raleway"/>
              <a:ea typeface="Raleway"/>
              <a:cs typeface="Raleway"/>
              <a:sym typeface="Raleway"/>
            </a:endParaRPr>
          </a:p>
          <a:p>
            <a:pPr marL="0" lvl="0" indent="0" algn="l" rtl="0">
              <a:lnSpc>
                <a:spcPct val="105000"/>
              </a:lnSpc>
              <a:spcBef>
                <a:spcPts val="500"/>
              </a:spcBef>
              <a:spcAft>
                <a:spcPts val="0"/>
              </a:spcAft>
              <a:buNone/>
            </a:pPr>
            <a:endParaRPr sz="1100">
              <a:solidFill>
                <a:schemeClr val="dk1"/>
              </a:solidFill>
              <a:latin typeface="Raleway"/>
              <a:ea typeface="Raleway"/>
              <a:cs typeface="Raleway"/>
              <a:sym typeface="Raleway"/>
            </a:endParaRPr>
          </a:p>
          <a:p>
            <a:pPr marL="0" lvl="0" indent="0" algn="l" rtl="0">
              <a:spcBef>
                <a:spcPts val="500"/>
              </a:spcBef>
              <a:spcAft>
                <a:spcPts val="0"/>
              </a:spcAft>
              <a:buClr>
                <a:schemeClr val="dk1"/>
              </a:buClr>
              <a:buSzPts val="1100"/>
              <a:buFont typeface="Arial"/>
              <a:buNone/>
            </a:pPr>
            <a:r>
              <a:rPr lang="en" sz="1700" b="1">
                <a:solidFill>
                  <a:schemeClr val="dk1"/>
                </a:solidFill>
                <a:latin typeface="Raleway"/>
                <a:ea typeface="Raleway"/>
                <a:cs typeface="Raleway"/>
                <a:sym typeface="Raleway"/>
              </a:rPr>
              <a:t>More to Do!</a:t>
            </a:r>
            <a:endParaRPr sz="1600">
              <a:solidFill>
                <a:schemeClr val="dk1"/>
              </a:solidFill>
              <a:latin typeface="Raleway SemiBold"/>
              <a:ea typeface="Raleway SemiBold"/>
              <a:cs typeface="Raleway SemiBold"/>
              <a:sym typeface="Raleway SemiBold"/>
            </a:endParaRPr>
          </a:p>
          <a:p>
            <a:pPr marL="457200" lvl="0" indent="-298450" algn="l" rtl="0">
              <a:lnSpc>
                <a:spcPct val="105000"/>
              </a:lnSpc>
              <a:spcBef>
                <a:spcPts val="50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Meetings &amp; Conventions</a:t>
            </a:r>
            <a:endParaRPr sz="1100">
              <a:solidFill>
                <a:schemeClr val="dk1"/>
              </a:solidFill>
              <a:latin typeface="Raleway"/>
              <a:ea typeface="Raleway"/>
              <a:cs typeface="Raleway"/>
              <a:sym typeface="Raleway"/>
            </a:endParaRPr>
          </a:p>
          <a:p>
            <a:pPr marL="914400" lvl="1" indent="-298450" algn="l" rtl="0">
              <a:lnSpc>
                <a:spcPct val="105000"/>
              </a:lnSpc>
              <a:spcBef>
                <a:spcPts val="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Create a mini hub on the website for group travel planners.</a:t>
            </a:r>
            <a:endParaRPr sz="1100">
              <a:solidFill>
                <a:schemeClr val="dk1"/>
              </a:solidFill>
              <a:latin typeface="Raleway"/>
              <a:ea typeface="Raleway"/>
              <a:cs typeface="Raleway"/>
              <a:sym typeface="Raleway"/>
            </a:endParaRPr>
          </a:p>
          <a:p>
            <a:pPr marL="914400" lvl="1" indent="-298450" algn="l" rtl="0">
              <a:lnSpc>
                <a:spcPct val="105000"/>
              </a:lnSpc>
              <a:spcBef>
                <a:spcPts val="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A sales tool for Jana</a:t>
            </a:r>
            <a:endParaRPr sz="1100">
              <a:solidFill>
                <a:schemeClr val="dk1"/>
              </a:solidFill>
              <a:latin typeface="Raleway"/>
              <a:ea typeface="Raleway"/>
              <a:cs typeface="Raleway"/>
              <a:sym typeface="Raleway"/>
            </a:endParaRPr>
          </a:p>
          <a:p>
            <a:pPr marL="457200" lvl="0" indent="-298450" algn="l" rtl="0">
              <a:lnSpc>
                <a:spcPct val="105000"/>
              </a:lnSpc>
              <a:spcBef>
                <a:spcPts val="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Promoting The Aud</a:t>
            </a:r>
            <a:endParaRPr sz="1100">
              <a:solidFill>
                <a:schemeClr val="dk1"/>
              </a:solidFill>
              <a:latin typeface="Raleway"/>
              <a:ea typeface="Raleway"/>
              <a:cs typeface="Raleway"/>
              <a:sym typeface="Raleway"/>
            </a:endParaRPr>
          </a:p>
          <a:p>
            <a:pPr marL="914400" lvl="1" indent="-298450" algn="l" rtl="0">
              <a:lnSpc>
                <a:spcPct val="105000"/>
              </a:lnSpc>
              <a:spcBef>
                <a:spcPts val="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Creating a microsite within the current website</a:t>
            </a:r>
            <a:endParaRPr sz="1100">
              <a:solidFill>
                <a:schemeClr val="dk1"/>
              </a:solidFill>
              <a:latin typeface="Raleway"/>
              <a:ea typeface="Raleway"/>
              <a:cs typeface="Raleway"/>
              <a:sym typeface="Raleway"/>
            </a:endParaRPr>
          </a:p>
          <a:p>
            <a:pPr marL="914400" lvl="1" indent="-298450" algn="l" rtl="0">
              <a:lnSpc>
                <a:spcPct val="105000"/>
              </a:lnSpc>
              <a:spcBef>
                <a:spcPts val="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Sharing the history</a:t>
            </a:r>
            <a:endParaRPr sz="1100">
              <a:solidFill>
                <a:schemeClr val="dk1"/>
              </a:solidFill>
              <a:latin typeface="Raleway"/>
              <a:ea typeface="Raleway"/>
              <a:cs typeface="Raleway"/>
              <a:sym typeface="Raleway"/>
            </a:endParaRPr>
          </a:p>
          <a:p>
            <a:pPr marL="914400" lvl="1" indent="-298450" algn="l" rtl="0">
              <a:lnSpc>
                <a:spcPct val="105000"/>
              </a:lnSpc>
              <a:spcBef>
                <a:spcPts val="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Increasing ticket sales</a:t>
            </a:r>
            <a:endParaRPr sz="1100">
              <a:solidFill>
                <a:schemeClr val="dk1"/>
              </a:solidFill>
              <a:latin typeface="Raleway"/>
              <a:ea typeface="Raleway"/>
              <a:cs typeface="Raleway"/>
              <a:sym typeface="Raleway"/>
            </a:endParaRPr>
          </a:p>
          <a:p>
            <a:pPr marL="0" lvl="0" indent="0" algn="l" rtl="0">
              <a:lnSpc>
                <a:spcPct val="105000"/>
              </a:lnSpc>
              <a:spcBef>
                <a:spcPts val="1000"/>
              </a:spcBef>
              <a:spcAft>
                <a:spcPts val="500"/>
              </a:spcAft>
              <a:buClr>
                <a:schemeClr val="dk1"/>
              </a:buClr>
              <a:buSzPts val="1100"/>
              <a:buFont typeface="Arial"/>
              <a:buNone/>
            </a:pPr>
            <a:endParaRPr sz="1100">
              <a:latin typeface="Raleway ExtraBold"/>
              <a:ea typeface="Raleway ExtraBold"/>
              <a:cs typeface="Raleway ExtraBold"/>
              <a:sym typeface="Raleway Extra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Google Shape;749;p76"/>
          <p:cNvPicPr preferRelativeResize="0"/>
          <p:nvPr/>
        </p:nvPicPr>
        <p:blipFill rotWithShape="1">
          <a:blip r:embed="rId3">
            <a:alphaModFix/>
          </a:blip>
          <a:srcRect l="23171" t="20641" r="23166" b="20635"/>
          <a:stretch/>
        </p:blipFill>
        <p:spPr>
          <a:xfrm>
            <a:off x="0" y="0"/>
            <a:ext cx="9144000" cy="5211700"/>
          </a:xfrm>
          <a:prstGeom prst="rect">
            <a:avLst/>
          </a:prstGeom>
          <a:noFill/>
          <a:ln>
            <a:noFill/>
          </a:ln>
        </p:spPr>
      </p:pic>
      <p:sp>
        <p:nvSpPr>
          <p:cNvPr id="750" name="Google Shape;750;p76"/>
          <p:cNvSpPr txBox="1"/>
          <p:nvPr/>
        </p:nvSpPr>
        <p:spPr>
          <a:xfrm>
            <a:off x="-125" y="2386575"/>
            <a:ext cx="9144000" cy="389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900" b="1">
                <a:solidFill>
                  <a:srgbClr val="FFFFFF"/>
                </a:solidFill>
                <a:latin typeface="Raleway"/>
                <a:ea typeface="Raleway"/>
                <a:cs typeface="Raleway"/>
                <a:sym typeface="Raleway"/>
              </a:rPr>
              <a:t>Public Relations</a:t>
            </a:r>
            <a:endParaRPr sz="4000" b="1">
              <a:solidFill>
                <a:srgbClr val="FFFFFF"/>
              </a:solidFill>
              <a:latin typeface="Raleway"/>
              <a:ea typeface="Raleway"/>
              <a:cs typeface="Raleway"/>
              <a:sym typeface="Raleway"/>
            </a:endParaRPr>
          </a:p>
        </p:txBody>
      </p:sp>
      <p:pic>
        <p:nvPicPr>
          <p:cNvPr id="751" name="Google Shape;751;p76"/>
          <p:cNvPicPr preferRelativeResize="0"/>
          <p:nvPr/>
        </p:nvPicPr>
        <p:blipFill rotWithShape="1">
          <a:blip r:embed="rId4">
            <a:alphaModFix/>
          </a:blip>
          <a:srcRect l="31875" t="9"/>
          <a:stretch/>
        </p:blipFill>
        <p:spPr>
          <a:xfrm rot="5400000">
            <a:off x="1457372" y="-1084849"/>
            <a:ext cx="6229274" cy="156250"/>
          </a:xfrm>
          <a:prstGeom prst="rect">
            <a:avLst/>
          </a:prstGeom>
          <a:noFill/>
          <a:ln>
            <a:noFill/>
          </a:ln>
        </p:spPr>
      </p:pic>
      <p:pic>
        <p:nvPicPr>
          <p:cNvPr id="752" name="Google Shape;752;p76"/>
          <p:cNvPicPr preferRelativeResize="0"/>
          <p:nvPr/>
        </p:nvPicPr>
        <p:blipFill>
          <a:blip r:embed="rId5">
            <a:alphaModFix/>
          </a:blip>
          <a:stretch>
            <a:fillRect/>
          </a:stretch>
        </p:blipFill>
        <p:spPr>
          <a:xfrm>
            <a:off x="5949025" y="1599150"/>
            <a:ext cx="936725" cy="83379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77"/>
          <p:cNvPicPr preferRelativeResize="0"/>
          <p:nvPr/>
        </p:nvPicPr>
        <p:blipFill rotWithShape="1">
          <a:blip r:embed="rId3">
            <a:alphaModFix/>
          </a:blip>
          <a:srcRect l="13769" r="15832"/>
          <a:stretch/>
        </p:blipFill>
        <p:spPr>
          <a:xfrm>
            <a:off x="6102725" y="2204375"/>
            <a:ext cx="2730051" cy="2207926"/>
          </a:xfrm>
          <a:prstGeom prst="rect">
            <a:avLst/>
          </a:prstGeom>
          <a:noFill/>
          <a:ln w="9525" cap="flat" cmpd="sng">
            <a:solidFill>
              <a:schemeClr val="dk1"/>
            </a:solidFill>
            <a:prstDash val="solid"/>
            <a:round/>
            <a:headEnd type="none" w="sm" len="sm"/>
            <a:tailEnd type="none" w="sm" len="sm"/>
          </a:ln>
        </p:spPr>
      </p:pic>
      <p:sp>
        <p:nvSpPr>
          <p:cNvPr id="758" name="Google Shape;758;p77"/>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59" name="Google Shape;759;p77"/>
          <p:cNvSpPr txBox="1"/>
          <p:nvPr/>
        </p:nvSpPr>
        <p:spPr>
          <a:xfrm>
            <a:off x="489800" y="345900"/>
            <a:ext cx="64278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Public Relations: Secured Earned Media</a:t>
            </a:r>
            <a:endParaRPr sz="2200">
              <a:solidFill>
                <a:srgbClr val="FFFFFF"/>
              </a:solidFill>
              <a:latin typeface="Raleway ExtraBold"/>
              <a:ea typeface="Raleway ExtraBold"/>
              <a:cs typeface="Raleway ExtraBold"/>
              <a:sym typeface="Raleway ExtraBold"/>
            </a:endParaRPr>
          </a:p>
        </p:txBody>
      </p:sp>
      <p:sp>
        <p:nvSpPr>
          <p:cNvPr id="760" name="Google Shape;760;p77"/>
          <p:cNvSpPr/>
          <p:nvPr/>
        </p:nvSpPr>
        <p:spPr>
          <a:xfrm>
            <a:off x="4136700" y="1033100"/>
            <a:ext cx="4133100" cy="1034100"/>
          </a:xfrm>
          <a:prstGeom prst="rect">
            <a:avLst/>
          </a:prstGeom>
          <a:solidFill>
            <a:srgbClr val="52508E"/>
          </a:solidFill>
          <a:ln w="9525" cap="flat" cmpd="sng">
            <a:solidFill>
              <a:srgbClr val="5250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7"/>
          <p:cNvSpPr txBox="1"/>
          <p:nvPr/>
        </p:nvSpPr>
        <p:spPr>
          <a:xfrm>
            <a:off x="184850" y="1011250"/>
            <a:ext cx="4133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0000"/>
                </a:solidFill>
                <a:latin typeface="Raleway"/>
                <a:ea typeface="Raleway"/>
                <a:cs typeface="Raleway"/>
                <a:sym typeface="Raleway"/>
              </a:rPr>
              <a:t>So far in 2024, Madden Media focused in on our core pitching angles to produce high-level coverage for </a:t>
            </a:r>
            <a:r>
              <a:rPr lang="en" sz="1200">
                <a:latin typeface="Raleway"/>
                <a:ea typeface="Raleway"/>
                <a:cs typeface="Raleway"/>
                <a:sym typeface="Raleway"/>
              </a:rPr>
              <a:t>Eureka Springs</a:t>
            </a:r>
            <a:r>
              <a:rPr lang="en" sz="1200">
                <a:solidFill>
                  <a:srgbClr val="000000"/>
                </a:solidFill>
                <a:latin typeface="Raleway"/>
                <a:ea typeface="Raleway"/>
                <a:cs typeface="Raleway"/>
                <a:sym typeface="Raleway"/>
              </a:rPr>
              <a:t>. </a:t>
            </a:r>
            <a:r>
              <a:rPr lang="en" sz="1200">
                <a:latin typeface="Raleway"/>
                <a:ea typeface="Raleway"/>
                <a:cs typeface="Raleway"/>
                <a:sym typeface="Raleway"/>
              </a:rPr>
              <a:t>Madden</a:t>
            </a:r>
            <a:r>
              <a:rPr lang="en" sz="1200">
                <a:solidFill>
                  <a:srgbClr val="000000"/>
                </a:solidFill>
                <a:latin typeface="Raleway"/>
                <a:ea typeface="Raleway"/>
                <a:cs typeface="Raleway"/>
                <a:sym typeface="Raleway"/>
              </a:rPr>
              <a:t> identified </a:t>
            </a:r>
            <a:r>
              <a:rPr lang="en" sz="1200" b="1">
                <a:latin typeface="Raleway"/>
                <a:ea typeface="Raleway"/>
                <a:cs typeface="Raleway"/>
                <a:sym typeface="Raleway"/>
              </a:rPr>
              <a:t>95</a:t>
            </a:r>
            <a:r>
              <a:rPr lang="en" sz="1200" b="1">
                <a:solidFill>
                  <a:srgbClr val="000000"/>
                </a:solidFill>
                <a:latin typeface="Raleway"/>
                <a:ea typeface="Raleway"/>
                <a:cs typeface="Raleway"/>
                <a:sym typeface="Raleway"/>
              </a:rPr>
              <a:t> pieces of coverage,</a:t>
            </a:r>
            <a:r>
              <a:rPr lang="en" sz="1200">
                <a:solidFill>
                  <a:srgbClr val="000000"/>
                </a:solidFill>
                <a:latin typeface="Raleway"/>
                <a:ea typeface="Raleway"/>
                <a:cs typeface="Raleway"/>
                <a:sym typeface="Raleway"/>
              </a:rPr>
              <a:t> with Madden assisting for</a:t>
            </a:r>
            <a:r>
              <a:rPr lang="en" sz="1200" b="1">
                <a:solidFill>
                  <a:srgbClr val="000000"/>
                </a:solidFill>
                <a:latin typeface="Raleway"/>
                <a:ea typeface="Raleway"/>
                <a:cs typeface="Raleway"/>
                <a:sym typeface="Raleway"/>
              </a:rPr>
              <a:t> </a:t>
            </a:r>
            <a:r>
              <a:rPr lang="en" sz="1200" b="1">
                <a:latin typeface="Raleway"/>
                <a:ea typeface="Raleway"/>
                <a:cs typeface="Raleway"/>
                <a:sym typeface="Raleway"/>
              </a:rPr>
              <a:t>18</a:t>
            </a:r>
            <a:r>
              <a:rPr lang="en" sz="1200" b="1">
                <a:solidFill>
                  <a:srgbClr val="000000"/>
                </a:solidFill>
                <a:latin typeface="Raleway"/>
                <a:ea typeface="Raleway"/>
                <a:cs typeface="Raleway"/>
                <a:sym typeface="Raleway"/>
              </a:rPr>
              <a:t> </a:t>
            </a:r>
            <a:r>
              <a:rPr lang="en" sz="1200">
                <a:solidFill>
                  <a:srgbClr val="000000"/>
                </a:solidFill>
                <a:latin typeface="Raleway"/>
                <a:ea typeface="Raleway"/>
                <a:cs typeface="Raleway"/>
                <a:sym typeface="Raleway"/>
              </a:rPr>
              <a:t>of those placements.</a:t>
            </a:r>
            <a:endParaRPr sz="1200">
              <a:solidFill>
                <a:srgbClr val="000000"/>
              </a:solidFill>
              <a:latin typeface="Raleway"/>
              <a:ea typeface="Raleway"/>
              <a:cs typeface="Raleway"/>
              <a:sym typeface="Raleway"/>
            </a:endParaRPr>
          </a:p>
        </p:txBody>
      </p:sp>
      <p:pic>
        <p:nvPicPr>
          <p:cNvPr id="762" name="Google Shape;762;p77"/>
          <p:cNvPicPr preferRelativeResize="0"/>
          <p:nvPr/>
        </p:nvPicPr>
        <p:blipFill>
          <a:blip r:embed="rId4">
            <a:alphaModFix/>
          </a:blip>
          <a:stretch>
            <a:fillRect/>
          </a:stretch>
        </p:blipFill>
        <p:spPr>
          <a:xfrm rot="-1200380" flipH="1">
            <a:off x="8235600" y="708258"/>
            <a:ext cx="900600" cy="888429"/>
          </a:xfrm>
          <a:prstGeom prst="rect">
            <a:avLst/>
          </a:prstGeom>
          <a:noFill/>
          <a:ln>
            <a:noFill/>
          </a:ln>
        </p:spPr>
      </p:pic>
      <p:sp>
        <p:nvSpPr>
          <p:cNvPr id="763" name="Google Shape;763;p77"/>
          <p:cNvSpPr txBox="1"/>
          <p:nvPr/>
        </p:nvSpPr>
        <p:spPr>
          <a:xfrm>
            <a:off x="4369225" y="1054400"/>
            <a:ext cx="3690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FFFFFF"/>
                </a:solidFill>
                <a:latin typeface="Raleway"/>
                <a:ea typeface="Raleway"/>
                <a:cs typeface="Raleway"/>
                <a:sym typeface="Raleway"/>
              </a:rPr>
              <a:t>Year-to-Date Madden-Generated</a:t>
            </a:r>
            <a:endParaRPr sz="1700" b="1">
              <a:solidFill>
                <a:srgbClr val="FFFFFF"/>
              </a:solidFill>
              <a:latin typeface="Raleway"/>
              <a:ea typeface="Raleway"/>
              <a:cs typeface="Raleway"/>
              <a:sym typeface="Raleway"/>
            </a:endParaRPr>
          </a:p>
        </p:txBody>
      </p:sp>
      <p:sp>
        <p:nvSpPr>
          <p:cNvPr id="764" name="Google Shape;764;p77"/>
          <p:cNvSpPr txBox="1"/>
          <p:nvPr/>
        </p:nvSpPr>
        <p:spPr>
          <a:xfrm>
            <a:off x="4099150" y="1399250"/>
            <a:ext cx="1156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rgbClr val="FFFFFF"/>
                </a:solidFill>
                <a:latin typeface="Raleway"/>
                <a:ea typeface="Raleway"/>
                <a:cs typeface="Raleway"/>
                <a:sym typeface="Raleway"/>
              </a:rPr>
              <a:t>Placements: </a:t>
            </a:r>
            <a:br>
              <a:rPr lang="en" b="1">
                <a:solidFill>
                  <a:srgbClr val="FFFFFF"/>
                </a:solidFill>
                <a:latin typeface="Raleway"/>
                <a:ea typeface="Raleway"/>
                <a:cs typeface="Raleway"/>
                <a:sym typeface="Raleway"/>
              </a:rPr>
            </a:br>
            <a:r>
              <a:rPr lang="en" b="1">
                <a:solidFill>
                  <a:srgbClr val="FFFFFF"/>
                </a:solidFill>
                <a:latin typeface="Raleway"/>
                <a:ea typeface="Raleway"/>
                <a:cs typeface="Raleway"/>
                <a:sym typeface="Raleway"/>
              </a:rPr>
              <a:t>18</a:t>
            </a:r>
            <a:endParaRPr/>
          </a:p>
        </p:txBody>
      </p:sp>
      <p:sp>
        <p:nvSpPr>
          <p:cNvPr id="765" name="Google Shape;765;p77"/>
          <p:cNvSpPr txBox="1"/>
          <p:nvPr/>
        </p:nvSpPr>
        <p:spPr>
          <a:xfrm>
            <a:off x="4967363" y="1399250"/>
            <a:ext cx="1262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rgbClr val="FFFFFF"/>
                </a:solidFill>
                <a:latin typeface="Raleway"/>
                <a:ea typeface="Raleway"/>
                <a:cs typeface="Raleway"/>
                <a:sym typeface="Raleway"/>
              </a:rPr>
              <a:t>Readership: </a:t>
            </a:r>
            <a:br>
              <a:rPr lang="en" b="1">
                <a:solidFill>
                  <a:srgbClr val="FFFFFF"/>
                </a:solidFill>
                <a:latin typeface="Raleway"/>
                <a:ea typeface="Raleway"/>
                <a:cs typeface="Raleway"/>
                <a:sym typeface="Raleway"/>
              </a:rPr>
            </a:br>
            <a:r>
              <a:rPr lang="en" b="1">
                <a:solidFill>
                  <a:srgbClr val="FFFFFF"/>
                </a:solidFill>
                <a:latin typeface="Raleway"/>
                <a:ea typeface="Raleway"/>
                <a:cs typeface="Raleway"/>
                <a:sym typeface="Raleway"/>
              </a:rPr>
              <a:t>155.3M</a:t>
            </a:r>
            <a:endParaRPr/>
          </a:p>
        </p:txBody>
      </p:sp>
      <p:sp>
        <p:nvSpPr>
          <p:cNvPr id="766" name="Google Shape;766;p77"/>
          <p:cNvSpPr txBox="1"/>
          <p:nvPr/>
        </p:nvSpPr>
        <p:spPr>
          <a:xfrm>
            <a:off x="7124300" y="1399250"/>
            <a:ext cx="1205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rgbClr val="FFFFFF"/>
                </a:solidFill>
                <a:latin typeface="Raleway"/>
                <a:ea typeface="Raleway"/>
                <a:cs typeface="Raleway"/>
                <a:sym typeface="Raleway"/>
              </a:rPr>
              <a:t>Social Shares: </a:t>
            </a:r>
            <a:br>
              <a:rPr lang="en" b="1">
                <a:solidFill>
                  <a:srgbClr val="FFFFFF"/>
                </a:solidFill>
                <a:latin typeface="Raleway"/>
                <a:ea typeface="Raleway"/>
                <a:cs typeface="Raleway"/>
                <a:sym typeface="Raleway"/>
              </a:rPr>
            </a:br>
            <a:r>
              <a:rPr lang="en" b="1">
                <a:solidFill>
                  <a:srgbClr val="FFFFFF"/>
                </a:solidFill>
                <a:latin typeface="Raleway"/>
                <a:ea typeface="Raleway"/>
                <a:cs typeface="Raleway"/>
                <a:sym typeface="Raleway"/>
              </a:rPr>
              <a:t>5,788</a:t>
            </a:r>
            <a:endParaRPr/>
          </a:p>
        </p:txBody>
      </p:sp>
      <p:pic>
        <p:nvPicPr>
          <p:cNvPr id="767" name="Google Shape;767;p77"/>
          <p:cNvPicPr preferRelativeResize="0"/>
          <p:nvPr/>
        </p:nvPicPr>
        <p:blipFill>
          <a:blip r:embed="rId5">
            <a:alphaModFix/>
          </a:blip>
          <a:stretch>
            <a:fillRect/>
          </a:stretch>
        </p:blipFill>
        <p:spPr>
          <a:xfrm>
            <a:off x="184860" y="2356525"/>
            <a:ext cx="2796140" cy="1619249"/>
          </a:xfrm>
          <a:prstGeom prst="rect">
            <a:avLst/>
          </a:prstGeom>
          <a:noFill/>
          <a:ln w="9525" cap="flat" cmpd="sng">
            <a:solidFill>
              <a:schemeClr val="dk1"/>
            </a:solidFill>
            <a:prstDash val="solid"/>
            <a:round/>
            <a:headEnd type="none" w="sm" len="sm"/>
            <a:tailEnd type="none" w="sm" len="sm"/>
          </a:ln>
        </p:spPr>
      </p:pic>
      <p:pic>
        <p:nvPicPr>
          <p:cNvPr id="768" name="Google Shape;768;p77"/>
          <p:cNvPicPr preferRelativeResize="0"/>
          <p:nvPr/>
        </p:nvPicPr>
        <p:blipFill>
          <a:blip r:embed="rId6">
            <a:alphaModFix/>
          </a:blip>
          <a:stretch>
            <a:fillRect/>
          </a:stretch>
        </p:blipFill>
        <p:spPr>
          <a:xfrm>
            <a:off x="184843" y="3590875"/>
            <a:ext cx="1698083" cy="384900"/>
          </a:xfrm>
          <a:prstGeom prst="rect">
            <a:avLst/>
          </a:prstGeom>
          <a:noFill/>
          <a:ln>
            <a:noFill/>
          </a:ln>
        </p:spPr>
      </p:pic>
      <p:pic>
        <p:nvPicPr>
          <p:cNvPr id="769" name="Google Shape;769;p77"/>
          <p:cNvPicPr preferRelativeResize="0"/>
          <p:nvPr/>
        </p:nvPicPr>
        <p:blipFill>
          <a:blip r:embed="rId7">
            <a:alphaModFix/>
          </a:blip>
          <a:stretch>
            <a:fillRect/>
          </a:stretch>
        </p:blipFill>
        <p:spPr>
          <a:xfrm>
            <a:off x="2015876" y="3362750"/>
            <a:ext cx="2355272" cy="1619249"/>
          </a:xfrm>
          <a:prstGeom prst="rect">
            <a:avLst/>
          </a:prstGeom>
          <a:noFill/>
          <a:ln w="9525" cap="flat" cmpd="sng">
            <a:solidFill>
              <a:schemeClr val="dk1"/>
            </a:solidFill>
            <a:prstDash val="solid"/>
            <a:round/>
            <a:headEnd type="none" w="sm" len="sm"/>
            <a:tailEnd type="none" w="sm" len="sm"/>
          </a:ln>
        </p:spPr>
      </p:pic>
      <p:pic>
        <p:nvPicPr>
          <p:cNvPr id="770" name="Google Shape;770;p77"/>
          <p:cNvPicPr preferRelativeResize="0"/>
          <p:nvPr/>
        </p:nvPicPr>
        <p:blipFill>
          <a:blip r:embed="rId8">
            <a:alphaModFix/>
          </a:blip>
          <a:stretch>
            <a:fillRect/>
          </a:stretch>
        </p:blipFill>
        <p:spPr>
          <a:xfrm>
            <a:off x="2723350" y="4717000"/>
            <a:ext cx="1647800" cy="264994"/>
          </a:xfrm>
          <a:prstGeom prst="rect">
            <a:avLst/>
          </a:prstGeom>
          <a:noFill/>
          <a:ln>
            <a:noFill/>
          </a:ln>
        </p:spPr>
      </p:pic>
      <p:pic>
        <p:nvPicPr>
          <p:cNvPr id="771" name="Google Shape;771;p77"/>
          <p:cNvPicPr preferRelativeResize="0"/>
          <p:nvPr/>
        </p:nvPicPr>
        <p:blipFill>
          <a:blip r:embed="rId9">
            <a:alphaModFix/>
          </a:blip>
          <a:stretch>
            <a:fillRect/>
          </a:stretch>
        </p:blipFill>
        <p:spPr>
          <a:xfrm>
            <a:off x="3806882" y="2368751"/>
            <a:ext cx="1761652" cy="1482399"/>
          </a:xfrm>
          <a:prstGeom prst="rect">
            <a:avLst/>
          </a:prstGeom>
          <a:noFill/>
          <a:ln w="9525" cap="flat" cmpd="sng">
            <a:solidFill>
              <a:schemeClr val="dk1"/>
            </a:solidFill>
            <a:prstDash val="solid"/>
            <a:round/>
            <a:headEnd type="none" w="sm" len="sm"/>
            <a:tailEnd type="none" w="sm" len="sm"/>
          </a:ln>
        </p:spPr>
      </p:pic>
      <p:pic>
        <p:nvPicPr>
          <p:cNvPr id="772" name="Google Shape;772;p77"/>
          <p:cNvPicPr preferRelativeResize="0"/>
          <p:nvPr/>
        </p:nvPicPr>
        <p:blipFill>
          <a:blip r:embed="rId10">
            <a:alphaModFix/>
          </a:blip>
          <a:stretch>
            <a:fillRect/>
          </a:stretch>
        </p:blipFill>
        <p:spPr>
          <a:xfrm>
            <a:off x="3867823" y="3494904"/>
            <a:ext cx="1006925" cy="353571"/>
          </a:xfrm>
          <a:prstGeom prst="rect">
            <a:avLst/>
          </a:prstGeom>
          <a:noFill/>
          <a:ln>
            <a:noFill/>
          </a:ln>
        </p:spPr>
      </p:pic>
      <p:pic>
        <p:nvPicPr>
          <p:cNvPr id="773" name="Google Shape;773;p77"/>
          <p:cNvPicPr preferRelativeResize="0"/>
          <p:nvPr/>
        </p:nvPicPr>
        <p:blipFill>
          <a:blip r:embed="rId11">
            <a:alphaModFix/>
          </a:blip>
          <a:stretch>
            <a:fillRect/>
          </a:stretch>
        </p:blipFill>
        <p:spPr>
          <a:xfrm>
            <a:off x="4823749" y="3587676"/>
            <a:ext cx="2688251" cy="1405824"/>
          </a:xfrm>
          <a:prstGeom prst="rect">
            <a:avLst/>
          </a:prstGeom>
          <a:noFill/>
          <a:ln w="9525" cap="flat" cmpd="sng">
            <a:solidFill>
              <a:schemeClr val="dk1"/>
            </a:solidFill>
            <a:prstDash val="solid"/>
            <a:round/>
            <a:headEnd type="none" w="sm" len="sm"/>
            <a:tailEnd type="none" w="sm" len="sm"/>
          </a:ln>
        </p:spPr>
      </p:pic>
      <p:pic>
        <p:nvPicPr>
          <p:cNvPr id="774" name="Google Shape;774;p77"/>
          <p:cNvPicPr preferRelativeResize="0"/>
          <p:nvPr/>
        </p:nvPicPr>
        <p:blipFill>
          <a:blip r:embed="rId12">
            <a:alphaModFix/>
          </a:blip>
          <a:stretch>
            <a:fillRect/>
          </a:stretch>
        </p:blipFill>
        <p:spPr>
          <a:xfrm>
            <a:off x="4823755" y="4597097"/>
            <a:ext cx="1486064" cy="384900"/>
          </a:xfrm>
          <a:prstGeom prst="rect">
            <a:avLst/>
          </a:prstGeom>
          <a:noFill/>
          <a:ln>
            <a:noFill/>
          </a:ln>
        </p:spPr>
      </p:pic>
      <p:pic>
        <p:nvPicPr>
          <p:cNvPr id="775" name="Google Shape;775;p77"/>
          <p:cNvPicPr preferRelativeResize="0"/>
          <p:nvPr/>
        </p:nvPicPr>
        <p:blipFill rotWithShape="1">
          <a:blip r:embed="rId13">
            <a:alphaModFix/>
          </a:blip>
          <a:srcRect r="6794"/>
          <a:stretch/>
        </p:blipFill>
        <p:spPr>
          <a:xfrm>
            <a:off x="7432250" y="4113800"/>
            <a:ext cx="1647800" cy="353575"/>
          </a:xfrm>
          <a:prstGeom prst="rect">
            <a:avLst/>
          </a:prstGeom>
          <a:noFill/>
          <a:ln>
            <a:noFill/>
          </a:ln>
        </p:spPr>
      </p:pic>
      <p:sp>
        <p:nvSpPr>
          <p:cNvPr id="776" name="Google Shape;776;p77"/>
          <p:cNvSpPr txBox="1"/>
          <p:nvPr/>
        </p:nvSpPr>
        <p:spPr>
          <a:xfrm>
            <a:off x="5959475" y="1399250"/>
            <a:ext cx="1447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rgbClr val="FFFFFF"/>
                </a:solidFill>
                <a:latin typeface="Raleway"/>
                <a:ea typeface="Raleway"/>
                <a:cs typeface="Raleway"/>
                <a:sym typeface="Raleway"/>
              </a:rPr>
              <a:t>AVE: </a:t>
            </a:r>
            <a:br>
              <a:rPr lang="en" b="1">
                <a:solidFill>
                  <a:srgbClr val="FFFFFF"/>
                </a:solidFill>
                <a:latin typeface="Raleway"/>
                <a:ea typeface="Raleway"/>
                <a:cs typeface="Raleway"/>
                <a:sym typeface="Raleway"/>
              </a:rPr>
            </a:br>
            <a:r>
              <a:rPr lang="en" b="1">
                <a:solidFill>
                  <a:srgbClr val="FFFFFF"/>
                </a:solidFill>
                <a:latin typeface="Raleway"/>
                <a:ea typeface="Raleway"/>
                <a:cs typeface="Raleway"/>
                <a:sym typeface="Raleway"/>
              </a:rPr>
              <a:t>$1,436,766.10</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78"/>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82" name="Google Shape;782;p78"/>
          <p:cNvSpPr txBox="1"/>
          <p:nvPr/>
        </p:nvSpPr>
        <p:spPr>
          <a:xfrm>
            <a:off x="489800" y="345900"/>
            <a:ext cx="64278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Public Relations: Secured Earned Media</a:t>
            </a:r>
            <a:endParaRPr sz="2200">
              <a:solidFill>
                <a:srgbClr val="FFFFFF"/>
              </a:solidFill>
              <a:latin typeface="Raleway ExtraBold"/>
              <a:ea typeface="Raleway ExtraBold"/>
              <a:cs typeface="Raleway ExtraBold"/>
              <a:sym typeface="Raleway ExtraBold"/>
            </a:endParaRPr>
          </a:p>
        </p:txBody>
      </p:sp>
      <p:sp>
        <p:nvSpPr>
          <p:cNvPr id="783" name="Google Shape;783;p78"/>
          <p:cNvSpPr txBox="1"/>
          <p:nvPr/>
        </p:nvSpPr>
        <p:spPr>
          <a:xfrm>
            <a:off x="103675" y="1701175"/>
            <a:ext cx="5151300" cy="2338800"/>
          </a:xfrm>
          <a:prstGeom prst="rect">
            <a:avLst/>
          </a:prstGeom>
          <a:noFill/>
          <a:ln>
            <a:noFill/>
          </a:ln>
        </p:spPr>
        <p:txBody>
          <a:bodyPr spcFirstLastPara="1" wrap="square" lIns="91425" tIns="91425" rIns="91425" bIns="91425" anchor="t" anchorCtr="0">
            <a:spAutoFit/>
          </a:bodyPr>
          <a:lstStyle/>
          <a:p>
            <a:pPr marL="0" lvl="0" indent="0" algn="l" rtl="0">
              <a:lnSpc>
                <a:spcPct val="130434"/>
              </a:lnSpc>
              <a:spcBef>
                <a:spcPts val="0"/>
              </a:spcBef>
              <a:spcAft>
                <a:spcPts val="0"/>
              </a:spcAft>
              <a:buClr>
                <a:schemeClr val="dk1"/>
              </a:buClr>
              <a:buSzPts val="1100"/>
              <a:buFont typeface="Arial"/>
              <a:buNone/>
            </a:pPr>
            <a:r>
              <a:rPr lang="en" sz="800" b="1">
                <a:solidFill>
                  <a:schemeClr val="dk1"/>
                </a:solidFill>
                <a:latin typeface="Raleway"/>
                <a:ea typeface="Raleway"/>
                <a:cs typeface="Raleway"/>
                <a:sym typeface="Raleway"/>
              </a:rPr>
              <a:t>Southern Living</a:t>
            </a:r>
            <a:r>
              <a:rPr lang="en" sz="800">
                <a:solidFill>
                  <a:schemeClr val="dk1"/>
                </a:solidFill>
                <a:latin typeface="Raleway"/>
                <a:ea typeface="Raleway"/>
                <a:cs typeface="Raleway"/>
                <a:sym typeface="Raleway"/>
              </a:rPr>
              <a:t> </a:t>
            </a:r>
            <a:r>
              <a:rPr lang="en" sz="800" b="1" u="sng">
                <a:solidFill>
                  <a:schemeClr val="accent5"/>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25 Affordable Family Vacations You Haven't Thought Of Before</a:t>
            </a:r>
            <a:endParaRPr sz="1200" b="1">
              <a:solidFill>
                <a:schemeClr val="dk1"/>
              </a:solidFill>
              <a:latin typeface="Raleway"/>
              <a:ea typeface="Raleway"/>
              <a:cs typeface="Raleway"/>
              <a:sym typeface="Raleway"/>
            </a:endParaRPr>
          </a:p>
          <a:p>
            <a:pPr marL="0" lvl="0" indent="0" algn="l" rtl="0">
              <a:lnSpc>
                <a:spcPct val="130434"/>
              </a:lnSpc>
              <a:spcBef>
                <a:spcPts val="0"/>
              </a:spcBef>
              <a:spcAft>
                <a:spcPts val="0"/>
              </a:spcAft>
              <a:buClr>
                <a:schemeClr val="dk1"/>
              </a:buClr>
              <a:buSzPts val="1100"/>
              <a:buFont typeface="Arial"/>
              <a:buNone/>
            </a:pPr>
            <a:r>
              <a:rPr lang="en" sz="800">
                <a:solidFill>
                  <a:schemeClr val="dk1"/>
                </a:solidFill>
                <a:latin typeface="Raleway"/>
                <a:ea typeface="Raleway"/>
                <a:cs typeface="Raleway"/>
                <a:sym typeface="Raleway"/>
              </a:rPr>
              <a:t>Readership: 15,823,211  AVE: $120,751.73</a:t>
            </a:r>
            <a:endParaRPr sz="800">
              <a:solidFill>
                <a:schemeClr val="dk1"/>
              </a:solidFill>
              <a:latin typeface="Raleway"/>
              <a:ea typeface="Raleway"/>
              <a:cs typeface="Raleway"/>
              <a:sym typeface="Raleway"/>
            </a:endParaRPr>
          </a:p>
          <a:p>
            <a:pPr marL="0" lvl="0" indent="0" algn="l" rtl="0">
              <a:lnSpc>
                <a:spcPct val="130434"/>
              </a:lnSpc>
              <a:spcBef>
                <a:spcPts val="0"/>
              </a:spcBef>
              <a:spcAft>
                <a:spcPts val="0"/>
              </a:spcAft>
              <a:buClr>
                <a:schemeClr val="dk1"/>
              </a:buClr>
              <a:buSzPts val="1100"/>
              <a:buFont typeface="Arial"/>
              <a:buNone/>
            </a:pPr>
            <a:endParaRPr sz="800">
              <a:solidFill>
                <a:schemeClr val="dk1"/>
              </a:solidFill>
              <a:latin typeface="Raleway"/>
              <a:ea typeface="Raleway"/>
              <a:cs typeface="Raleway"/>
              <a:sym typeface="Raleway"/>
            </a:endParaRPr>
          </a:p>
          <a:p>
            <a:pPr marL="0" lvl="0" indent="0" algn="l" rtl="0">
              <a:lnSpc>
                <a:spcPct val="130434"/>
              </a:lnSpc>
              <a:spcBef>
                <a:spcPts val="0"/>
              </a:spcBef>
              <a:spcAft>
                <a:spcPts val="0"/>
              </a:spcAft>
              <a:buClr>
                <a:schemeClr val="dk1"/>
              </a:buClr>
              <a:buSzPts val="1100"/>
              <a:buFont typeface="Arial"/>
              <a:buNone/>
            </a:pPr>
            <a:r>
              <a:rPr lang="en" sz="800" b="1">
                <a:solidFill>
                  <a:schemeClr val="dk1"/>
                </a:solidFill>
                <a:latin typeface="Raleway"/>
                <a:ea typeface="Raleway"/>
                <a:cs typeface="Raleway"/>
                <a:sym typeface="Raleway"/>
              </a:rPr>
              <a:t>Southern Living </a:t>
            </a:r>
            <a:r>
              <a:rPr lang="en" sz="800" b="1" u="sng">
                <a:solidFill>
                  <a:schemeClr val="accent5"/>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Mark Your Calendars: These Are The 8 Longest Yard Sales In The South</a:t>
            </a:r>
            <a:endParaRPr sz="1200" b="1">
              <a:solidFill>
                <a:schemeClr val="dk1"/>
              </a:solidFill>
              <a:latin typeface="Raleway"/>
              <a:ea typeface="Raleway"/>
              <a:cs typeface="Raleway"/>
              <a:sym typeface="Raleway"/>
            </a:endParaRPr>
          </a:p>
          <a:p>
            <a:pPr marL="0" lvl="0" indent="0" algn="l" rtl="0">
              <a:lnSpc>
                <a:spcPct val="130434"/>
              </a:lnSpc>
              <a:spcBef>
                <a:spcPts val="0"/>
              </a:spcBef>
              <a:spcAft>
                <a:spcPts val="0"/>
              </a:spcAft>
              <a:buClr>
                <a:schemeClr val="dk1"/>
              </a:buClr>
              <a:buSzPts val="1100"/>
              <a:buFont typeface="Arial"/>
              <a:buNone/>
            </a:pPr>
            <a:r>
              <a:rPr lang="en" sz="800">
                <a:solidFill>
                  <a:schemeClr val="dk1"/>
                </a:solidFill>
                <a:latin typeface="Raleway"/>
                <a:ea typeface="Raleway"/>
                <a:cs typeface="Raleway"/>
                <a:sym typeface="Raleway"/>
              </a:rPr>
              <a:t>Readership: 15,823,211  AVE: $120,751.73</a:t>
            </a: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Clr>
                <a:schemeClr val="dk1"/>
              </a:buClr>
              <a:buSzPts val="1100"/>
              <a:buFont typeface="Arial"/>
              <a:buNone/>
            </a:pPr>
            <a:endParaRPr sz="800" b="1">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800" b="1">
                <a:solidFill>
                  <a:schemeClr val="dk1"/>
                </a:solidFill>
                <a:latin typeface="Raleway"/>
                <a:ea typeface="Raleway"/>
                <a:cs typeface="Raleway"/>
                <a:sym typeface="Raleway"/>
              </a:rPr>
              <a:t>Forbes </a:t>
            </a:r>
            <a:r>
              <a:rPr lang="en" sz="800" b="1" u="sng">
                <a:solidFill>
                  <a:schemeClr val="accent5"/>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Lovely Lavender Fields To Check Out The 2024 Bloom</a:t>
            </a:r>
            <a:endParaRPr sz="800" b="1">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800">
                <a:solidFill>
                  <a:schemeClr val="dk1"/>
                </a:solidFill>
                <a:latin typeface="Raleway"/>
                <a:ea typeface="Raleway"/>
                <a:cs typeface="Raleway"/>
                <a:sym typeface="Raleway"/>
              </a:rPr>
              <a:t>Readership: 87,519,063  AVE: $921,503.08</a:t>
            </a:r>
            <a:endParaRPr sz="800" b="1">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Clr>
                <a:schemeClr val="dk1"/>
              </a:buClr>
              <a:buSzPts val="1100"/>
              <a:buFont typeface="Arial"/>
              <a:buNone/>
            </a:pPr>
            <a:r>
              <a:rPr lang="en" sz="800" b="1">
                <a:solidFill>
                  <a:schemeClr val="dk1"/>
                </a:solidFill>
                <a:latin typeface="Raleway"/>
                <a:ea typeface="Raleway"/>
                <a:cs typeface="Raleway"/>
                <a:sym typeface="Raleway"/>
              </a:rPr>
              <a:t>StyleBlueprint</a:t>
            </a:r>
            <a:r>
              <a:rPr lang="en" sz="800">
                <a:solidFill>
                  <a:schemeClr val="dk1"/>
                </a:solidFill>
                <a:latin typeface="Raleway"/>
                <a:ea typeface="Raleway"/>
                <a:cs typeface="Raleway"/>
                <a:sym typeface="Raleway"/>
              </a:rPr>
              <a:t> </a:t>
            </a:r>
            <a:r>
              <a:rPr lang="en" sz="800" b="1" u="sng">
                <a:solidFill>
                  <a:schemeClr val="accent5"/>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Why You Need to See Eureka Springs Architecture</a:t>
            </a: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Clr>
                <a:schemeClr val="dk1"/>
              </a:buClr>
              <a:buSzPts val="1100"/>
              <a:buFont typeface="Arial"/>
              <a:buNone/>
            </a:pPr>
            <a:r>
              <a:rPr lang="en" sz="800">
                <a:solidFill>
                  <a:schemeClr val="dk1"/>
                </a:solidFill>
                <a:latin typeface="Raleway"/>
                <a:ea typeface="Raleway"/>
                <a:cs typeface="Raleway"/>
                <a:sym typeface="Raleway"/>
              </a:rPr>
              <a:t>Readership: 128,268  AVE: $1,524.83</a:t>
            </a: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Clr>
                <a:schemeClr val="dk1"/>
              </a:buClr>
              <a:buSzPts val="1100"/>
              <a:buFont typeface="Arial"/>
              <a:buNone/>
            </a:pPr>
            <a:endParaRPr sz="800">
              <a:solidFill>
                <a:schemeClr val="dk1"/>
              </a:solidFill>
              <a:latin typeface="Raleway"/>
              <a:ea typeface="Raleway"/>
              <a:cs typeface="Raleway"/>
              <a:sym typeface="Raleway"/>
            </a:endParaRPr>
          </a:p>
          <a:p>
            <a:pPr marL="0" lvl="0" indent="0" algn="l" rtl="0">
              <a:lnSpc>
                <a:spcPct val="130434"/>
              </a:lnSpc>
              <a:spcBef>
                <a:spcPts val="0"/>
              </a:spcBef>
              <a:spcAft>
                <a:spcPts val="0"/>
              </a:spcAft>
              <a:buClr>
                <a:schemeClr val="dk1"/>
              </a:buClr>
              <a:buSzPts val="1100"/>
              <a:buFont typeface="Arial"/>
              <a:buNone/>
            </a:pPr>
            <a:r>
              <a:rPr lang="en" sz="800" b="1">
                <a:solidFill>
                  <a:schemeClr val="dk1"/>
                </a:solidFill>
                <a:latin typeface="Raleway"/>
                <a:ea typeface="Raleway"/>
                <a:cs typeface="Raleway"/>
                <a:sym typeface="Raleway"/>
              </a:rPr>
              <a:t>TravelPulse</a:t>
            </a:r>
            <a:r>
              <a:rPr lang="en" sz="800">
                <a:solidFill>
                  <a:schemeClr val="dk1"/>
                </a:solidFill>
                <a:latin typeface="Raleway"/>
                <a:ea typeface="Raleway"/>
                <a:cs typeface="Raleway"/>
                <a:sym typeface="Raleway"/>
              </a:rPr>
              <a:t> </a:t>
            </a:r>
            <a:r>
              <a:rPr lang="en" sz="800" b="1" u="sng">
                <a:solidFill>
                  <a:schemeClr val="accent5"/>
                </a:solidFill>
                <a:latin typeface="Raleway"/>
                <a:ea typeface="Raleway"/>
                <a:cs typeface="Raleway"/>
                <a:sym typeface="Raleway"/>
                <a:hlinkClick r:id="rId7">
                  <a:extLst>
                    <a:ext uri="{A12FA001-AC4F-418D-AE19-62706E023703}">
                      <ahyp:hlinkClr xmlns:ahyp="http://schemas.microsoft.com/office/drawing/2018/hyperlinkcolor" val="tx"/>
                    </a:ext>
                  </a:extLst>
                </a:hlinkClick>
              </a:rPr>
              <a:t>The Most Iconic Hotels in Every State</a:t>
            </a:r>
            <a:endParaRPr sz="1100" b="1">
              <a:solidFill>
                <a:schemeClr val="dk1"/>
              </a:solidFill>
              <a:latin typeface="Raleway"/>
              <a:ea typeface="Raleway"/>
              <a:cs typeface="Raleway"/>
              <a:sym typeface="Raleway"/>
            </a:endParaRPr>
          </a:p>
          <a:p>
            <a:pPr marL="0" lvl="0" indent="0" algn="l" rtl="0">
              <a:lnSpc>
                <a:spcPct val="130434"/>
              </a:lnSpc>
              <a:spcBef>
                <a:spcPts val="0"/>
              </a:spcBef>
              <a:spcAft>
                <a:spcPts val="0"/>
              </a:spcAft>
              <a:buClr>
                <a:schemeClr val="dk1"/>
              </a:buClr>
              <a:buSzPts val="1100"/>
              <a:buFont typeface="Arial"/>
              <a:buNone/>
            </a:pPr>
            <a:r>
              <a:rPr lang="en" sz="800">
                <a:solidFill>
                  <a:schemeClr val="dk1"/>
                </a:solidFill>
                <a:latin typeface="Raleway"/>
                <a:ea typeface="Raleway"/>
                <a:cs typeface="Raleway"/>
                <a:sym typeface="Raleway"/>
              </a:rPr>
              <a:t>Readership: 274,060  AVE: $1,423.73	</a:t>
            </a:r>
            <a:endParaRPr sz="1000">
              <a:latin typeface="Raleway"/>
              <a:ea typeface="Raleway"/>
              <a:cs typeface="Raleway"/>
              <a:sym typeface="Raleway"/>
            </a:endParaRPr>
          </a:p>
        </p:txBody>
      </p:sp>
      <p:sp>
        <p:nvSpPr>
          <p:cNvPr id="784" name="Google Shape;784;p78"/>
          <p:cNvSpPr txBox="1"/>
          <p:nvPr/>
        </p:nvSpPr>
        <p:spPr>
          <a:xfrm>
            <a:off x="5657250" y="1399250"/>
            <a:ext cx="126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785" name="Google Shape;785;p78"/>
          <p:cNvSpPr txBox="1"/>
          <p:nvPr/>
        </p:nvSpPr>
        <p:spPr>
          <a:xfrm>
            <a:off x="4489325" y="1179775"/>
            <a:ext cx="4827300" cy="1110900"/>
          </a:xfrm>
          <a:prstGeom prst="rect">
            <a:avLst/>
          </a:prstGeom>
          <a:noFill/>
          <a:ln>
            <a:noFill/>
          </a:ln>
        </p:spPr>
        <p:txBody>
          <a:bodyPr spcFirstLastPara="1" wrap="square" lIns="91425" tIns="91425" rIns="91425" bIns="91425" anchor="t" anchorCtr="0">
            <a:spAutoFit/>
          </a:bodyPr>
          <a:lstStyle/>
          <a:p>
            <a:pPr marL="0" lvl="0" indent="0" algn="l" rtl="0">
              <a:lnSpc>
                <a:spcPct val="130434"/>
              </a:lnSpc>
              <a:spcBef>
                <a:spcPts val="0"/>
              </a:spcBef>
              <a:spcAft>
                <a:spcPts val="0"/>
              </a:spcAft>
              <a:buNone/>
            </a:pPr>
            <a:r>
              <a:rPr lang="en" sz="800" b="1">
                <a:solidFill>
                  <a:schemeClr val="dk1"/>
                </a:solidFill>
                <a:latin typeface="Raleway"/>
                <a:ea typeface="Raleway"/>
                <a:cs typeface="Raleway"/>
                <a:sym typeface="Raleway"/>
              </a:rPr>
              <a:t>Lonely Planet </a:t>
            </a:r>
            <a:r>
              <a:rPr lang="en" sz="800" b="1" u="sng">
                <a:solidFill>
                  <a:schemeClr val="accent5"/>
                </a:solidFill>
                <a:latin typeface="Raleway"/>
                <a:ea typeface="Raleway"/>
                <a:cs typeface="Raleway"/>
                <a:sym typeface="Raleway"/>
                <a:hlinkClick r:id="rId8">
                  <a:extLst>
                    <a:ext uri="{A12FA001-AC4F-418D-AE19-62706E023703}">
                      <ahyp:hlinkClr xmlns:ahyp="http://schemas.microsoft.com/office/drawing/2018/hyperlinkcolor" val="tx"/>
                    </a:ext>
                  </a:extLst>
                </a:hlinkClick>
              </a:rPr>
              <a:t>The coziest small US towns to visit this fall</a:t>
            </a:r>
            <a:endParaRPr sz="800" b="1" u="sng">
              <a:solidFill>
                <a:schemeClr val="accent5"/>
              </a:solidFill>
              <a:latin typeface="Raleway"/>
              <a:ea typeface="Raleway"/>
              <a:cs typeface="Raleway"/>
              <a:sym typeface="Raleway"/>
            </a:endParaRPr>
          </a:p>
          <a:p>
            <a:pPr marL="0" lvl="0" indent="0" algn="l" rtl="0">
              <a:lnSpc>
                <a:spcPct val="130434"/>
              </a:lnSpc>
              <a:spcBef>
                <a:spcPts val="0"/>
              </a:spcBef>
              <a:spcAft>
                <a:spcPts val="0"/>
              </a:spcAft>
              <a:buNone/>
            </a:pPr>
            <a:r>
              <a:rPr lang="en" sz="800">
                <a:solidFill>
                  <a:schemeClr val="dk1"/>
                </a:solidFill>
                <a:latin typeface="Raleway"/>
                <a:ea typeface="Raleway"/>
                <a:cs typeface="Raleway"/>
                <a:sym typeface="Raleway"/>
              </a:rPr>
              <a:t>Readership:</a:t>
            </a:r>
            <a:r>
              <a:rPr lang="en" sz="800" b="1">
                <a:solidFill>
                  <a:schemeClr val="dk1"/>
                </a:solidFill>
                <a:latin typeface="Raleway"/>
                <a:ea typeface="Raleway"/>
                <a:cs typeface="Raleway"/>
                <a:sym typeface="Raleway"/>
              </a:rPr>
              <a:t> </a:t>
            </a:r>
            <a:r>
              <a:rPr lang="en" sz="800">
                <a:solidFill>
                  <a:schemeClr val="dk1"/>
                </a:solidFill>
                <a:latin typeface="Raleway"/>
                <a:ea typeface="Raleway"/>
                <a:cs typeface="Raleway"/>
                <a:sym typeface="Raleway"/>
              </a:rPr>
              <a:t>3,715,729  AVE :$34,370.49</a:t>
            </a:r>
            <a:endParaRPr sz="800">
              <a:solidFill>
                <a:schemeClr val="dk1"/>
              </a:solidFill>
              <a:latin typeface="Raleway"/>
              <a:ea typeface="Raleway"/>
              <a:cs typeface="Raleway"/>
              <a:sym typeface="Raleway"/>
            </a:endParaRPr>
          </a:p>
          <a:p>
            <a:pPr marL="0" lvl="0" indent="0" algn="l" rtl="0">
              <a:lnSpc>
                <a:spcPct val="130434"/>
              </a:lnSpc>
              <a:spcBef>
                <a:spcPts val="0"/>
              </a:spcBef>
              <a:spcAft>
                <a:spcPts val="0"/>
              </a:spcAft>
              <a:buNone/>
            </a:pP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None/>
            </a:pPr>
            <a:r>
              <a:rPr lang="en" sz="800" b="1">
                <a:solidFill>
                  <a:schemeClr val="dk1"/>
                </a:solidFill>
                <a:latin typeface="Raleway"/>
                <a:ea typeface="Raleway"/>
                <a:cs typeface="Raleway"/>
                <a:sym typeface="Raleway"/>
              </a:rPr>
              <a:t>Midwest Living </a:t>
            </a:r>
            <a:r>
              <a:rPr lang="en" sz="800" b="1" u="sng">
                <a:solidFill>
                  <a:schemeClr val="accent5"/>
                </a:solidFill>
                <a:latin typeface="Raleway"/>
                <a:ea typeface="Raleway"/>
                <a:cs typeface="Raleway"/>
                <a:sym typeface="Raleway"/>
                <a:hlinkClick r:id="rId9">
                  <a:extLst>
                    <a:ext uri="{A12FA001-AC4F-418D-AE19-62706E023703}">
                      <ahyp:hlinkClr xmlns:ahyp="http://schemas.microsoft.com/office/drawing/2018/hyperlinkcolor" val="tx"/>
                    </a:ext>
                  </a:extLst>
                </a:hlinkClick>
              </a:rPr>
              <a:t>Dine in a Cave, an Orchard or Even a River at These Unforgettable Ozarks Restaurants</a:t>
            </a: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None/>
            </a:pPr>
            <a:r>
              <a:rPr lang="en" sz="800">
                <a:solidFill>
                  <a:schemeClr val="dk1"/>
                </a:solidFill>
                <a:latin typeface="Raleway"/>
                <a:ea typeface="Raleway"/>
                <a:cs typeface="Raleway"/>
                <a:sym typeface="Raleway"/>
              </a:rPr>
              <a:t>Readership: 370,722  AVE: $3,429.18</a:t>
            </a:r>
            <a:endParaRPr sz="800">
              <a:solidFill>
                <a:schemeClr val="dk1"/>
              </a:solidFill>
              <a:latin typeface="Raleway"/>
              <a:ea typeface="Raleway"/>
              <a:cs typeface="Raleway"/>
              <a:sym typeface="Raleway"/>
            </a:endParaRPr>
          </a:p>
        </p:txBody>
      </p:sp>
      <p:sp>
        <p:nvSpPr>
          <p:cNvPr id="786" name="Google Shape;786;p78"/>
          <p:cNvSpPr txBox="1"/>
          <p:nvPr/>
        </p:nvSpPr>
        <p:spPr>
          <a:xfrm>
            <a:off x="103675" y="865675"/>
            <a:ext cx="3000000" cy="468300"/>
          </a:xfrm>
          <a:prstGeom prst="rect">
            <a:avLst/>
          </a:prstGeom>
          <a:noFill/>
          <a:ln>
            <a:noFill/>
          </a:ln>
        </p:spPr>
        <p:txBody>
          <a:bodyPr spcFirstLastPara="1" wrap="square" lIns="91425" tIns="91425" rIns="91425" bIns="91425" anchor="t" anchorCtr="0">
            <a:spAutoFit/>
          </a:bodyPr>
          <a:lstStyle/>
          <a:p>
            <a:pPr marL="0" lvl="0" indent="0" algn="l" rtl="0">
              <a:lnSpc>
                <a:spcPct val="130434"/>
              </a:lnSpc>
              <a:spcBef>
                <a:spcPts val="0"/>
              </a:spcBef>
              <a:spcAft>
                <a:spcPts val="0"/>
              </a:spcAft>
              <a:buNone/>
            </a:pPr>
            <a:r>
              <a:rPr lang="en" sz="800" b="1">
                <a:solidFill>
                  <a:schemeClr val="dk1"/>
                </a:solidFill>
                <a:latin typeface="Raleway"/>
                <a:ea typeface="Raleway"/>
                <a:cs typeface="Raleway"/>
                <a:sym typeface="Raleway"/>
              </a:rPr>
              <a:t>TravelPulse</a:t>
            </a:r>
            <a:r>
              <a:rPr lang="en" sz="800">
                <a:solidFill>
                  <a:schemeClr val="dk1"/>
                </a:solidFill>
                <a:latin typeface="Raleway"/>
                <a:ea typeface="Raleway"/>
                <a:cs typeface="Raleway"/>
                <a:sym typeface="Raleway"/>
              </a:rPr>
              <a:t> </a:t>
            </a:r>
            <a:r>
              <a:rPr lang="en" sz="800" b="1" u="sng">
                <a:solidFill>
                  <a:schemeClr val="accent5"/>
                </a:solidFill>
                <a:latin typeface="Raleway"/>
                <a:ea typeface="Raleway"/>
                <a:cs typeface="Raleway"/>
                <a:sym typeface="Raleway"/>
                <a:hlinkClick r:id="rId10">
                  <a:extLst>
                    <a:ext uri="{A12FA001-AC4F-418D-AE19-62706E023703}">
                      <ahyp:hlinkClr xmlns:ahyp="http://schemas.microsoft.com/office/drawing/2018/hyperlinkcolor" val="tx"/>
                    </a:ext>
                  </a:extLst>
                </a:hlinkClick>
              </a:rPr>
              <a:t>Every State's Best March Events in 2024</a:t>
            </a:r>
            <a:r>
              <a:rPr lang="en" sz="800" b="1">
                <a:solidFill>
                  <a:schemeClr val="dk1"/>
                </a:solidFill>
                <a:latin typeface="Raleway"/>
                <a:ea typeface="Raleway"/>
                <a:cs typeface="Raleway"/>
                <a:sym typeface="Raleway"/>
              </a:rPr>
              <a:t> </a:t>
            </a: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None/>
            </a:pPr>
            <a:r>
              <a:rPr lang="en" sz="800">
                <a:solidFill>
                  <a:schemeClr val="dk1"/>
                </a:solidFill>
                <a:latin typeface="Raleway"/>
                <a:ea typeface="Raleway"/>
                <a:cs typeface="Raleway"/>
                <a:sym typeface="Raleway"/>
              </a:rPr>
              <a:t>Readership: 251,817   AVE:  $1,423.73	</a:t>
            </a:r>
            <a:endParaRPr sz="900"/>
          </a:p>
        </p:txBody>
      </p:sp>
      <p:sp>
        <p:nvSpPr>
          <p:cNvPr id="787" name="Google Shape;787;p78"/>
          <p:cNvSpPr txBox="1"/>
          <p:nvPr/>
        </p:nvSpPr>
        <p:spPr>
          <a:xfrm>
            <a:off x="103675" y="1283238"/>
            <a:ext cx="3000000" cy="468300"/>
          </a:xfrm>
          <a:prstGeom prst="rect">
            <a:avLst/>
          </a:prstGeom>
          <a:noFill/>
          <a:ln>
            <a:noFill/>
          </a:ln>
        </p:spPr>
        <p:txBody>
          <a:bodyPr spcFirstLastPara="1" wrap="square" lIns="91425" tIns="91425" rIns="91425" bIns="91425" anchor="t" anchorCtr="0">
            <a:spAutoFit/>
          </a:bodyPr>
          <a:lstStyle/>
          <a:p>
            <a:pPr marL="0" lvl="0" indent="0" algn="l" rtl="0">
              <a:lnSpc>
                <a:spcPct val="130434"/>
              </a:lnSpc>
              <a:spcBef>
                <a:spcPts val="0"/>
              </a:spcBef>
              <a:spcAft>
                <a:spcPts val="0"/>
              </a:spcAft>
              <a:buNone/>
            </a:pPr>
            <a:r>
              <a:rPr lang="en" sz="800" b="1">
                <a:solidFill>
                  <a:schemeClr val="dk1"/>
                </a:solidFill>
                <a:latin typeface="Raleway"/>
                <a:ea typeface="Raleway"/>
                <a:cs typeface="Raleway"/>
                <a:sym typeface="Raleway"/>
              </a:rPr>
              <a:t>TravelPulse</a:t>
            </a:r>
            <a:r>
              <a:rPr lang="en" sz="800">
                <a:solidFill>
                  <a:schemeClr val="dk1"/>
                </a:solidFill>
                <a:latin typeface="Raleway"/>
                <a:ea typeface="Raleway"/>
                <a:cs typeface="Raleway"/>
                <a:sym typeface="Raleway"/>
              </a:rPr>
              <a:t> </a:t>
            </a:r>
            <a:r>
              <a:rPr lang="en" sz="800" b="1" u="sng">
                <a:solidFill>
                  <a:schemeClr val="accent5"/>
                </a:solidFill>
                <a:latin typeface="Raleway"/>
                <a:ea typeface="Raleway"/>
                <a:cs typeface="Raleway"/>
                <a:sym typeface="Raleway"/>
                <a:hlinkClick r:id="rId7">
                  <a:extLst>
                    <a:ext uri="{A12FA001-AC4F-418D-AE19-62706E023703}">
                      <ahyp:hlinkClr xmlns:ahyp="http://schemas.microsoft.com/office/drawing/2018/hyperlinkcolor" val="tx"/>
                    </a:ext>
                  </a:extLst>
                </a:hlinkClick>
              </a:rPr>
              <a:t>The Most Iconic Hotels in Every State</a:t>
            </a: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None/>
            </a:pPr>
            <a:r>
              <a:rPr lang="en" sz="800">
                <a:solidFill>
                  <a:schemeClr val="dk1"/>
                </a:solidFill>
                <a:latin typeface="Raleway"/>
                <a:ea typeface="Raleway"/>
                <a:cs typeface="Raleway"/>
                <a:sym typeface="Raleway"/>
              </a:rPr>
              <a:t>Readership: 274,060  AVE: $1,423.73</a:t>
            </a:r>
            <a:endParaRPr sz="800"/>
          </a:p>
        </p:txBody>
      </p:sp>
      <p:sp>
        <p:nvSpPr>
          <p:cNvPr id="788" name="Google Shape;788;p78"/>
          <p:cNvSpPr txBox="1"/>
          <p:nvPr/>
        </p:nvSpPr>
        <p:spPr>
          <a:xfrm>
            <a:off x="4489325" y="798800"/>
            <a:ext cx="3977100" cy="468300"/>
          </a:xfrm>
          <a:prstGeom prst="rect">
            <a:avLst/>
          </a:prstGeom>
          <a:noFill/>
          <a:ln>
            <a:noFill/>
          </a:ln>
        </p:spPr>
        <p:txBody>
          <a:bodyPr spcFirstLastPara="1" wrap="square" lIns="91425" tIns="91425" rIns="91425" bIns="91425" anchor="t" anchorCtr="0">
            <a:spAutoFit/>
          </a:bodyPr>
          <a:lstStyle/>
          <a:p>
            <a:pPr marL="0" lvl="0" indent="0" algn="l" rtl="0">
              <a:lnSpc>
                <a:spcPct val="130434"/>
              </a:lnSpc>
              <a:spcBef>
                <a:spcPts val="0"/>
              </a:spcBef>
              <a:spcAft>
                <a:spcPts val="0"/>
              </a:spcAft>
              <a:buNone/>
            </a:pPr>
            <a:r>
              <a:rPr lang="en" sz="800" b="1">
                <a:solidFill>
                  <a:schemeClr val="dk1"/>
                </a:solidFill>
                <a:latin typeface="Raleway"/>
                <a:ea typeface="Raleway"/>
                <a:cs typeface="Raleway"/>
                <a:sym typeface="Raleway"/>
              </a:rPr>
              <a:t>The Travel </a:t>
            </a:r>
            <a:r>
              <a:rPr lang="en" sz="800" b="1" u="sng">
                <a:solidFill>
                  <a:schemeClr val="accent5"/>
                </a:solidFill>
                <a:latin typeface="Raleway"/>
                <a:ea typeface="Raleway"/>
                <a:cs typeface="Raleway"/>
                <a:sym typeface="Raleway"/>
                <a:hlinkClick r:id="rId11">
                  <a:extLst>
                    <a:ext uri="{A12FA001-AC4F-418D-AE19-62706E023703}">
                      <ahyp:hlinkClr xmlns:ahyp="http://schemas.microsoft.com/office/drawing/2018/hyperlinkcolor" val="tx"/>
                    </a:ext>
                  </a:extLst>
                </a:hlinkClick>
              </a:rPr>
              <a:t>Coolest Towns In The Ozarks For A Summer Vacation In 2024</a:t>
            </a: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None/>
            </a:pPr>
            <a:r>
              <a:rPr lang="en" sz="800">
                <a:solidFill>
                  <a:schemeClr val="dk1"/>
                </a:solidFill>
                <a:latin typeface="Raleway"/>
                <a:ea typeface="Raleway"/>
                <a:cs typeface="Raleway"/>
                <a:sym typeface="Raleway"/>
              </a:rPr>
              <a:t>Readership: 1,952,146   AVE: $16,824.15</a:t>
            </a:r>
            <a:endParaRPr sz="1000"/>
          </a:p>
        </p:txBody>
      </p:sp>
      <p:sp>
        <p:nvSpPr>
          <p:cNvPr id="789" name="Google Shape;789;p78"/>
          <p:cNvSpPr txBox="1"/>
          <p:nvPr/>
        </p:nvSpPr>
        <p:spPr>
          <a:xfrm>
            <a:off x="103675" y="3989250"/>
            <a:ext cx="3000000" cy="468300"/>
          </a:xfrm>
          <a:prstGeom prst="rect">
            <a:avLst/>
          </a:prstGeom>
          <a:noFill/>
          <a:ln>
            <a:noFill/>
          </a:ln>
        </p:spPr>
        <p:txBody>
          <a:bodyPr spcFirstLastPara="1" wrap="square" lIns="91425" tIns="91425" rIns="91425" bIns="91425" anchor="t" anchorCtr="0">
            <a:spAutoFit/>
          </a:bodyPr>
          <a:lstStyle/>
          <a:p>
            <a:pPr marL="0" lvl="0" indent="0" algn="l" rtl="0">
              <a:lnSpc>
                <a:spcPct val="130434"/>
              </a:lnSpc>
              <a:spcBef>
                <a:spcPts val="0"/>
              </a:spcBef>
              <a:spcAft>
                <a:spcPts val="0"/>
              </a:spcAft>
              <a:buNone/>
            </a:pPr>
            <a:r>
              <a:rPr lang="en" sz="800" b="1">
                <a:solidFill>
                  <a:schemeClr val="dk1"/>
                </a:solidFill>
                <a:latin typeface="Raleway"/>
                <a:ea typeface="Raleway"/>
                <a:cs typeface="Raleway"/>
                <a:sym typeface="Raleway"/>
              </a:rPr>
              <a:t>Travel Pulse </a:t>
            </a:r>
            <a:r>
              <a:rPr lang="en" sz="800" b="1" u="sng">
                <a:solidFill>
                  <a:schemeClr val="accent5"/>
                </a:solidFill>
                <a:latin typeface="Raleway"/>
                <a:ea typeface="Raleway"/>
                <a:cs typeface="Raleway"/>
                <a:sym typeface="Raleway"/>
                <a:hlinkClick r:id="rId12">
                  <a:extLst>
                    <a:ext uri="{A12FA001-AC4F-418D-AE19-62706E023703}">
                      <ahyp:hlinkClr xmlns:ahyp="http://schemas.microsoft.com/office/drawing/2018/hyperlinkcolor" val="tx"/>
                    </a:ext>
                  </a:extLst>
                </a:hlinkClick>
              </a:rPr>
              <a:t>Every State's Best June Events in 2024</a:t>
            </a:r>
            <a:endParaRPr sz="1000" b="1">
              <a:solidFill>
                <a:schemeClr val="accent5"/>
              </a:solidFill>
              <a:latin typeface="Raleway"/>
              <a:ea typeface="Raleway"/>
              <a:cs typeface="Raleway"/>
              <a:sym typeface="Raleway"/>
            </a:endParaRPr>
          </a:p>
          <a:p>
            <a:pPr marL="0" lvl="0" indent="0" algn="l" rtl="0">
              <a:lnSpc>
                <a:spcPct val="130434"/>
              </a:lnSpc>
              <a:spcBef>
                <a:spcPts val="0"/>
              </a:spcBef>
              <a:spcAft>
                <a:spcPts val="0"/>
              </a:spcAft>
              <a:buNone/>
            </a:pPr>
            <a:r>
              <a:rPr lang="en" sz="800">
                <a:solidFill>
                  <a:schemeClr val="dk1"/>
                </a:solidFill>
                <a:latin typeface="Raleway"/>
                <a:ea typeface="Raleway"/>
                <a:cs typeface="Raleway"/>
                <a:sym typeface="Raleway"/>
              </a:rPr>
              <a:t>Readership: 274,060  AVE: $1,423.73</a:t>
            </a:r>
            <a:endParaRPr sz="1000"/>
          </a:p>
        </p:txBody>
      </p:sp>
      <p:sp>
        <p:nvSpPr>
          <p:cNvPr id="790" name="Google Shape;790;p78"/>
          <p:cNvSpPr txBox="1"/>
          <p:nvPr/>
        </p:nvSpPr>
        <p:spPr>
          <a:xfrm>
            <a:off x="103675" y="4407175"/>
            <a:ext cx="3570900" cy="468300"/>
          </a:xfrm>
          <a:prstGeom prst="rect">
            <a:avLst/>
          </a:prstGeom>
          <a:noFill/>
          <a:ln>
            <a:noFill/>
          </a:ln>
        </p:spPr>
        <p:txBody>
          <a:bodyPr spcFirstLastPara="1" wrap="square" lIns="91425" tIns="91425" rIns="91425" bIns="91425" anchor="t" anchorCtr="0">
            <a:spAutoFit/>
          </a:bodyPr>
          <a:lstStyle/>
          <a:p>
            <a:pPr marL="0" lvl="0" indent="0" algn="l" rtl="0">
              <a:lnSpc>
                <a:spcPct val="130434"/>
              </a:lnSpc>
              <a:spcBef>
                <a:spcPts val="0"/>
              </a:spcBef>
              <a:spcAft>
                <a:spcPts val="0"/>
              </a:spcAft>
              <a:buNone/>
            </a:pPr>
            <a:r>
              <a:rPr lang="en" sz="800" b="1">
                <a:solidFill>
                  <a:schemeClr val="dk1"/>
                </a:solidFill>
                <a:latin typeface="Raleway"/>
                <a:ea typeface="Raleway"/>
                <a:cs typeface="Raleway"/>
                <a:sym typeface="Raleway"/>
              </a:rPr>
              <a:t>Garden &amp; Gun </a:t>
            </a:r>
            <a:r>
              <a:rPr lang="en" sz="800" b="1" u="sng">
                <a:solidFill>
                  <a:schemeClr val="accent5"/>
                </a:solidFill>
                <a:latin typeface="Raleway"/>
                <a:ea typeface="Raleway"/>
                <a:cs typeface="Raleway"/>
                <a:sym typeface="Raleway"/>
                <a:hlinkClick r:id="rId13">
                  <a:extLst>
                    <a:ext uri="{A12FA001-AC4F-418D-AE19-62706E023703}">
                      <ahyp:hlinkClr xmlns:ahyp="http://schemas.microsoft.com/office/drawing/2018/hyperlinkcolor" val="tx"/>
                    </a:ext>
                  </a:extLst>
                </a:hlinkClick>
              </a:rPr>
              <a:t>Seven Southern Getaways Sitting Right on Hiking Trails</a:t>
            </a: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None/>
            </a:pPr>
            <a:r>
              <a:rPr lang="en" sz="800">
                <a:solidFill>
                  <a:schemeClr val="dk1"/>
                </a:solidFill>
                <a:latin typeface="Raleway"/>
                <a:ea typeface="Raleway"/>
                <a:cs typeface="Raleway"/>
                <a:sym typeface="Raleway"/>
              </a:rPr>
              <a:t>Readership: 438,106  AVE: $4,403.72</a:t>
            </a:r>
            <a:endParaRPr/>
          </a:p>
        </p:txBody>
      </p:sp>
      <p:sp>
        <p:nvSpPr>
          <p:cNvPr id="791" name="Google Shape;791;p78"/>
          <p:cNvSpPr txBox="1"/>
          <p:nvPr/>
        </p:nvSpPr>
        <p:spPr>
          <a:xfrm>
            <a:off x="4489325" y="3028700"/>
            <a:ext cx="4255500" cy="468300"/>
          </a:xfrm>
          <a:prstGeom prst="rect">
            <a:avLst/>
          </a:prstGeom>
          <a:noFill/>
          <a:ln>
            <a:noFill/>
          </a:ln>
        </p:spPr>
        <p:txBody>
          <a:bodyPr spcFirstLastPara="1" wrap="square" lIns="91425" tIns="91425" rIns="91425" bIns="91425" anchor="t" anchorCtr="0">
            <a:spAutoFit/>
          </a:bodyPr>
          <a:lstStyle/>
          <a:p>
            <a:pPr marL="0" lvl="0" indent="0" algn="l" rtl="0">
              <a:lnSpc>
                <a:spcPct val="130434"/>
              </a:lnSpc>
              <a:spcBef>
                <a:spcPts val="0"/>
              </a:spcBef>
              <a:spcAft>
                <a:spcPts val="0"/>
              </a:spcAft>
              <a:buNone/>
            </a:pPr>
            <a:r>
              <a:rPr lang="en" sz="800" b="1">
                <a:solidFill>
                  <a:schemeClr val="dk1"/>
                </a:solidFill>
                <a:latin typeface="Raleway"/>
                <a:ea typeface="Raleway"/>
                <a:cs typeface="Raleway"/>
                <a:sym typeface="Raleway"/>
              </a:rPr>
              <a:t>Matador Network </a:t>
            </a:r>
            <a:r>
              <a:rPr lang="en" sz="800" b="1" u="sng">
                <a:solidFill>
                  <a:schemeClr val="accent5"/>
                </a:solidFill>
                <a:latin typeface="Raleway"/>
                <a:ea typeface="Raleway"/>
                <a:cs typeface="Raleway"/>
                <a:sym typeface="Raleway"/>
                <a:hlinkClick r:id="rId14">
                  <a:extLst>
                    <a:ext uri="{A12FA001-AC4F-418D-AE19-62706E023703}">
                      <ahyp:hlinkClr xmlns:ahyp="http://schemas.microsoft.com/office/drawing/2018/hyperlinkcolor" val="tx"/>
                    </a:ext>
                  </a:extLst>
                </a:hlinkClick>
              </a:rPr>
              <a:t>Glamp with Tigers at this Wildlife Refuge in the Ozarks</a:t>
            </a: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None/>
            </a:pPr>
            <a:r>
              <a:rPr lang="en" sz="800">
                <a:solidFill>
                  <a:schemeClr val="dk1"/>
                </a:solidFill>
                <a:latin typeface="Raleway"/>
                <a:ea typeface="Raleway"/>
                <a:cs typeface="Raleway"/>
                <a:sym typeface="Raleway"/>
              </a:rPr>
              <a:t>Readership: 813,268  AVE: $5,077.70</a:t>
            </a:r>
            <a:endParaRPr sz="800"/>
          </a:p>
        </p:txBody>
      </p:sp>
      <p:sp>
        <p:nvSpPr>
          <p:cNvPr id="792" name="Google Shape;792;p78"/>
          <p:cNvSpPr txBox="1"/>
          <p:nvPr/>
        </p:nvSpPr>
        <p:spPr>
          <a:xfrm>
            <a:off x="4489325" y="3441163"/>
            <a:ext cx="4641000" cy="629100"/>
          </a:xfrm>
          <a:prstGeom prst="rect">
            <a:avLst/>
          </a:prstGeom>
          <a:noFill/>
          <a:ln>
            <a:noFill/>
          </a:ln>
        </p:spPr>
        <p:txBody>
          <a:bodyPr spcFirstLastPara="1" wrap="square" lIns="91425" tIns="91425" rIns="91425" bIns="91425" anchor="t" anchorCtr="0">
            <a:spAutoFit/>
          </a:bodyPr>
          <a:lstStyle/>
          <a:p>
            <a:pPr marL="0" lvl="0" indent="0" algn="l" rtl="0">
              <a:lnSpc>
                <a:spcPct val="130434"/>
              </a:lnSpc>
              <a:spcBef>
                <a:spcPts val="0"/>
              </a:spcBef>
              <a:spcAft>
                <a:spcPts val="0"/>
              </a:spcAft>
              <a:buNone/>
            </a:pPr>
            <a:r>
              <a:rPr lang="en" sz="800" b="1">
                <a:solidFill>
                  <a:schemeClr val="dk1"/>
                </a:solidFill>
                <a:latin typeface="Raleway"/>
                <a:ea typeface="Raleway"/>
                <a:cs typeface="Raleway"/>
                <a:sym typeface="Raleway"/>
              </a:rPr>
              <a:t>Southern Living </a:t>
            </a:r>
            <a:r>
              <a:rPr lang="en" sz="800" b="1" u="sng">
                <a:solidFill>
                  <a:schemeClr val="accent5"/>
                </a:solidFill>
                <a:latin typeface="Raleway"/>
                <a:ea typeface="Raleway"/>
                <a:cs typeface="Raleway"/>
                <a:sym typeface="Raleway"/>
                <a:hlinkClick r:id="rId15">
                  <a:extLst>
                    <a:ext uri="{A12FA001-AC4F-418D-AE19-62706E023703}">
                      <ahyp:hlinkClr xmlns:ahyp="http://schemas.microsoft.com/office/drawing/2018/hyperlinkcolor" val="tx"/>
                    </a:ext>
                  </a:extLst>
                </a:hlinkClick>
              </a:rPr>
              <a:t>Beat The Game Day Crowds With Getaways That Are Close To Your Favorite College Towns</a:t>
            </a:r>
            <a:r>
              <a:rPr lang="en" sz="800" u="sng">
                <a:solidFill>
                  <a:schemeClr val="accent5"/>
                </a:solidFill>
                <a:latin typeface="Raleway"/>
                <a:ea typeface="Raleway"/>
                <a:cs typeface="Raleway"/>
                <a:sym typeface="Raleway"/>
                <a:hlinkClick r:id="rId15">
                  <a:extLst>
                    <a:ext uri="{A12FA001-AC4F-418D-AE19-62706E023703}">
                      <ahyp:hlinkClr xmlns:ahyp="http://schemas.microsoft.com/office/drawing/2018/hyperlinkcolor" val="tx"/>
                    </a:ext>
                  </a:extLst>
                </a:hlinkClick>
              </a:rPr>
              <a:t> </a:t>
            </a:r>
            <a:endParaRPr sz="800">
              <a:solidFill>
                <a:schemeClr val="dk1"/>
              </a:solidFill>
              <a:latin typeface="Raleway"/>
              <a:ea typeface="Raleway"/>
              <a:cs typeface="Raleway"/>
              <a:sym typeface="Raleway"/>
            </a:endParaRPr>
          </a:p>
          <a:p>
            <a:pPr marL="0" lvl="0" indent="0" algn="l" rtl="0">
              <a:lnSpc>
                <a:spcPct val="130434"/>
              </a:lnSpc>
              <a:spcBef>
                <a:spcPts val="0"/>
              </a:spcBef>
              <a:spcAft>
                <a:spcPts val="0"/>
              </a:spcAft>
              <a:buNone/>
            </a:pPr>
            <a:r>
              <a:rPr lang="en" sz="800">
                <a:solidFill>
                  <a:schemeClr val="dk1"/>
                </a:solidFill>
                <a:latin typeface="Raleway"/>
                <a:ea typeface="Raleway"/>
                <a:cs typeface="Raleway"/>
                <a:sym typeface="Raleway"/>
              </a:rPr>
              <a:t>Readership: 13,054,241  AVE:	$120,751.73</a:t>
            </a:r>
            <a:endParaRPr sz="800">
              <a:solidFill>
                <a:schemeClr val="dk1"/>
              </a:solidFill>
              <a:latin typeface="Raleway"/>
              <a:ea typeface="Raleway"/>
              <a:cs typeface="Raleway"/>
              <a:sym typeface="Raleway"/>
            </a:endParaRPr>
          </a:p>
        </p:txBody>
      </p:sp>
      <p:sp>
        <p:nvSpPr>
          <p:cNvPr id="793" name="Google Shape;793;p78"/>
          <p:cNvSpPr txBox="1"/>
          <p:nvPr/>
        </p:nvSpPr>
        <p:spPr>
          <a:xfrm>
            <a:off x="4489325" y="3989238"/>
            <a:ext cx="3000000" cy="468300"/>
          </a:xfrm>
          <a:prstGeom prst="rect">
            <a:avLst/>
          </a:prstGeom>
          <a:noFill/>
          <a:ln>
            <a:noFill/>
          </a:ln>
        </p:spPr>
        <p:txBody>
          <a:bodyPr spcFirstLastPara="1" wrap="square" lIns="91425" tIns="91425" rIns="91425" bIns="91425" anchor="t" anchorCtr="0">
            <a:spAutoFit/>
          </a:bodyPr>
          <a:lstStyle/>
          <a:p>
            <a:pPr marL="0" lvl="0" indent="0" algn="l" rtl="0">
              <a:lnSpc>
                <a:spcPct val="130434"/>
              </a:lnSpc>
              <a:spcBef>
                <a:spcPts val="0"/>
              </a:spcBef>
              <a:spcAft>
                <a:spcPts val="0"/>
              </a:spcAft>
              <a:buNone/>
            </a:pPr>
            <a:r>
              <a:rPr lang="en" sz="800" b="1">
                <a:solidFill>
                  <a:schemeClr val="dk1"/>
                </a:solidFill>
                <a:latin typeface="Raleway"/>
                <a:ea typeface="Raleway"/>
                <a:cs typeface="Raleway"/>
                <a:sym typeface="Raleway"/>
              </a:rPr>
              <a:t>TravelPulse</a:t>
            </a:r>
            <a:r>
              <a:rPr lang="en" sz="800">
                <a:solidFill>
                  <a:schemeClr val="dk1"/>
                </a:solidFill>
                <a:latin typeface="Raleway"/>
                <a:ea typeface="Raleway"/>
                <a:cs typeface="Raleway"/>
                <a:sym typeface="Raleway"/>
              </a:rPr>
              <a:t> </a:t>
            </a:r>
            <a:r>
              <a:rPr lang="en" sz="800" u="sng">
                <a:solidFill>
                  <a:schemeClr val="accent5"/>
                </a:solidFill>
                <a:latin typeface="Raleway"/>
                <a:ea typeface="Raleway"/>
                <a:cs typeface="Raleway"/>
                <a:sym typeface="Raleway"/>
                <a:hlinkClick r:id="rId16">
                  <a:extLst>
                    <a:ext uri="{A12FA001-AC4F-418D-AE19-62706E023703}">
                      <ahyp:hlinkClr xmlns:ahyp="http://schemas.microsoft.com/office/drawing/2018/hyperlinkcolor" val="tx"/>
                    </a:ext>
                  </a:extLst>
                </a:hlinkClick>
              </a:rPr>
              <a:t>E</a:t>
            </a:r>
            <a:r>
              <a:rPr lang="en" sz="800" b="1" u="sng">
                <a:solidFill>
                  <a:schemeClr val="accent5"/>
                </a:solidFill>
                <a:latin typeface="Raleway"/>
                <a:ea typeface="Raleway"/>
                <a:cs typeface="Raleway"/>
                <a:sym typeface="Raleway"/>
                <a:hlinkClick r:id="rId16">
                  <a:extLst>
                    <a:ext uri="{A12FA001-AC4F-418D-AE19-62706E023703}">
                      <ahyp:hlinkClr xmlns:ahyp="http://schemas.microsoft.com/office/drawing/2018/hyperlinkcolor" val="tx"/>
                    </a:ext>
                  </a:extLst>
                </a:hlinkClick>
              </a:rPr>
              <a:t>very States Best October Events 2024</a:t>
            </a: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None/>
            </a:pPr>
            <a:r>
              <a:rPr lang="en" sz="800">
                <a:solidFill>
                  <a:schemeClr val="dk1"/>
                </a:solidFill>
                <a:latin typeface="Raleway"/>
                <a:ea typeface="Raleway"/>
                <a:cs typeface="Raleway"/>
                <a:sym typeface="Raleway"/>
              </a:rPr>
              <a:t>Readership: 153,917   AVE: $1,423.73</a:t>
            </a:r>
            <a:endParaRPr/>
          </a:p>
        </p:txBody>
      </p:sp>
      <p:sp>
        <p:nvSpPr>
          <p:cNvPr id="794" name="Google Shape;794;p78"/>
          <p:cNvSpPr txBox="1"/>
          <p:nvPr/>
        </p:nvSpPr>
        <p:spPr>
          <a:xfrm>
            <a:off x="4489325" y="4407175"/>
            <a:ext cx="4744500" cy="468300"/>
          </a:xfrm>
          <a:prstGeom prst="rect">
            <a:avLst/>
          </a:prstGeom>
          <a:noFill/>
          <a:ln>
            <a:noFill/>
          </a:ln>
        </p:spPr>
        <p:txBody>
          <a:bodyPr spcFirstLastPara="1" wrap="square" lIns="91425" tIns="91425" rIns="91425" bIns="91425" anchor="t" anchorCtr="0">
            <a:spAutoFit/>
          </a:bodyPr>
          <a:lstStyle/>
          <a:p>
            <a:pPr marL="0" lvl="0" indent="0" algn="l" rtl="0">
              <a:lnSpc>
                <a:spcPct val="130434"/>
              </a:lnSpc>
              <a:spcBef>
                <a:spcPts val="0"/>
              </a:spcBef>
              <a:spcAft>
                <a:spcPts val="0"/>
              </a:spcAft>
              <a:buNone/>
            </a:pPr>
            <a:r>
              <a:rPr lang="en" sz="800" b="1">
                <a:solidFill>
                  <a:schemeClr val="dk1"/>
                </a:solidFill>
                <a:latin typeface="Raleway"/>
                <a:ea typeface="Raleway"/>
                <a:cs typeface="Raleway"/>
                <a:sym typeface="Raleway"/>
              </a:rPr>
              <a:t>Men’s Journal, </a:t>
            </a:r>
            <a:r>
              <a:rPr lang="en" sz="800">
                <a:solidFill>
                  <a:schemeClr val="dk1"/>
                </a:solidFill>
                <a:latin typeface="Raleway"/>
                <a:ea typeface="Raleway"/>
                <a:cs typeface="Raleway"/>
                <a:sym typeface="Raleway"/>
              </a:rPr>
              <a:t> </a:t>
            </a:r>
            <a:r>
              <a:rPr lang="en" sz="800" b="1" u="sng">
                <a:solidFill>
                  <a:schemeClr val="hlink"/>
                </a:solidFill>
                <a:latin typeface="Raleway"/>
                <a:ea typeface="Raleway"/>
                <a:cs typeface="Raleway"/>
                <a:sym typeface="Raleway"/>
                <a:hlinkClick r:id="rId17"/>
              </a:rPr>
              <a:t>52 Fall Weekend Trip Ideas to Make You Fall in Love with Fall </a:t>
            </a: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None/>
            </a:pPr>
            <a:r>
              <a:rPr lang="en" sz="800">
                <a:solidFill>
                  <a:schemeClr val="dk1"/>
                </a:solidFill>
                <a:latin typeface="Raleway"/>
                <a:ea typeface="Raleway"/>
                <a:cs typeface="Raleway"/>
                <a:sym typeface="Raleway"/>
              </a:rPr>
              <a:t>Readership: 8,368,827 AVE: $77,411.65</a:t>
            </a:r>
            <a:endParaRPr>
              <a:solidFill>
                <a:schemeClr val="dk1"/>
              </a:solidFill>
            </a:endParaRPr>
          </a:p>
        </p:txBody>
      </p:sp>
      <p:sp>
        <p:nvSpPr>
          <p:cNvPr id="795" name="Google Shape;795;p78"/>
          <p:cNvSpPr txBox="1"/>
          <p:nvPr/>
        </p:nvSpPr>
        <p:spPr>
          <a:xfrm>
            <a:off x="4489325" y="2198675"/>
            <a:ext cx="3000000" cy="468300"/>
          </a:xfrm>
          <a:prstGeom prst="rect">
            <a:avLst/>
          </a:prstGeom>
          <a:noFill/>
          <a:ln>
            <a:noFill/>
          </a:ln>
        </p:spPr>
        <p:txBody>
          <a:bodyPr spcFirstLastPara="1" wrap="square" lIns="91425" tIns="91425" rIns="91425" bIns="91425" anchor="t" anchorCtr="0">
            <a:spAutoFit/>
          </a:bodyPr>
          <a:lstStyle/>
          <a:p>
            <a:pPr marL="0" lvl="0" indent="0" algn="l" rtl="0">
              <a:lnSpc>
                <a:spcPct val="130434"/>
              </a:lnSpc>
              <a:spcBef>
                <a:spcPts val="0"/>
              </a:spcBef>
              <a:spcAft>
                <a:spcPts val="0"/>
              </a:spcAft>
              <a:buNone/>
            </a:pPr>
            <a:r>
              <a:rPr lang="en" sz="800" b="1">
                <a:solidFill>
                  <a:schemeClr val="dk1"/>
                </a:solidFill>
                <a:latin typeface="Raleway"/>
                <a:ea typeface="Raleway"/>
                <a:cs typeface="Raleway"/>
                <a:sym typeface="Raleway"/>
              </a:rPr>
              <a:t>TravelPulse </a:t>
            </a:r>
            <a:r>
              <a:rPr lang="en" sz="800" b="1" u="sng">
                <a:solidFill>
                  <a:schemeClr val="accent5"/>
                </a:solidFill>
                <a:latin typeface="Raleway"/>
                <a:ea typeface="Raleway"/>
                <a:cs typeface="Raleway"/>
                <a:sym typeface="Raleway"/>
                <a:hlinkClick r:id="rId18">
                  <a:extLst>
                    <a:ext uri="{A12FA001-AC4F-418D-AE19-62706E023703}">
                      <ahyp:hlinkClr xmlns:ahyp="http://schemas.microsoft.com/office/drawing/2018/hyperlinkcolor" val="tx"/>
                    </a:ext>
                  </a:extLst>
                </a:hlinkClick>
              </a:rPr>
              <a:t>Best Fair Weather Fall Getaways</a:t>
            </a: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None/>
            </a:pPr>
            <a:r>
              <a:rPr lang="en" sz="800">
                <a:solidFill>
                  <a:schemeClr val="dk1"/>
                </a:solidFill>
                <a:latin typeface="Raleway"/>
                <a:ea typeface="Raleway"/>
                <a:cs typeface="Raleway"/>
                <a:sym typeface="Raleway"/>
              </a:rPr>
              <a:t>Readership: 153,917	  AVE: $1,423.73</a:t>
            </a:r>
            <a:endParaRPr/>
          </a:p>
        </p:txBody>
      </p:sp>
      <p:sp>
        <p:nvSpPr>
          <p:cNvPr id="796" name="Google Shape;796;p78"/>
          <p:cNvSpPr txBox="1"/>
          <p:nvPr/>
        </p:nvSpPr>
        <p:spPr>
          <a:xfrm>
            <a:off x="4489325" y="2613975"/>
            <a:ext cx="3000000" cy="468300"/>
          </a:xfrm>
          <a:prstGeom prst="rect">
            <a:avLst/>
          </a:prstGeom>
          <a:noFill/>
          <a:ln>
            <a:noFill/>
          </a:ln>
        </p:spPr>
        <p:txBody>
          <a:bodyPr spcFirstLastPara="1" wrap="square" lIns="91425" tIns="91425" rIns="91425" bIns="91425" anchor="t" anchorCtr="0">
            <a:spAutoFit/>
          </a:bodyPr>
          <a:lstStyle/>
          <a:p>
            <a:pPr marL="0" lvl="0" indent="0" algn="l" rtl="0">
              <a:lnSpc>
                <a:spcPct val="130434"/>
              </a:lnSpc>
              <a:spcBef>
                <a:spcPts val="0"/>
              </a:spcBef>
              <a:spcAft>
                <a:spcPts val="0"/>
              </a:spcAft>
              <a:buNone/>
            </a:pPr>
            <a:r>
              <a:rPr lang="en" sz="800" b="1">
                <a:solidFill>
                  <a:schemeClr val="dk1"/>
                </a:solidFill>
                <a:latin typeface="Raleway"/>
                <a:ea typeface="Raleway"/>
                <a:cs typeface="Raleway"/>
                <a:sym typeface="Raleway"/>
              </a:rPr>
              <a:t>TravelPulse </a:t>
            </a:r>
            <a:r>
              <a:rPr lang="en" sz="800" b="1" u="sng">
                <a:solidFill>
                  <a:schemeClr val="accent5"/>
                </a:solidFill>
                <a:latin typeface="Raleway"/>
                <a:ea typeface="Raleway"/>
                <a:cs typeface="Raleway"/>
                <a:sym typeface="Raleway"/>
                <a:hlinkClick r:id="rId19">
                  <a:extLst>
                    <a:ext uri="{A12FA001-AC4F-418D-AE19-62706E023703}">
                      <ahyp:hlinkClr xmlns:ahyp="http://schemas.microsoft.com/office/drawing/2018/hyperlinkcolor" val="tx"/>
                    </a:ext>
                  </a:extLst>
                </a:hlinkClick>
              </a:rPr>
              <a:t>Every State's Best September Events in 2024</a:t>
            </a:r>
            <a:endParaRPr sz="800" b="1">
              <a:solidFill>
                <a:schemeClr val="dk1"/>
              </a:solidFill>
              <a:latin typeface="Raleway"/>
              <a:ea typeface="Raleway"/>
              <a:cs typeface="Raleway"/>
              <a:sym typeface="Raleway"/>
            </a:endParaRPr>
          </a:p>
          <a:p>
            <a:pPr marL="0" lvl="0" indent="0" algn="l" rtl="0">
              <a:lnSpc>
                <a:spcPct val="130434"/>
              </a:lnSpc>
              <a:spcBef>
                <a:spcPts val="0"/>
              </a:spcBef>
              <a:spcAft>
                <a:spcPts val="0"/>
              </a:spcAft>
              <a:buNone/>
            </a:pPr>
            <a:r>
              <a:rPr lang="en" sz="800">
                <a:solidFill>
                  <a:schemeClr val="dk1"/>
                </a:solidFill>
                <a:latin typeface="Raleway"/>
                <a:ea typeface="Raleway"/>
                <a:cs typeface="Raleway"/>
                <a:sym typeface="Raleway"/>
              </a:rPr>
              <a:t>Readership: 153,917	  AVE: $1,423.73</a:t>
            </a:r>
            <a:endParaRPr>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01" name="Google Shape;801;p79"/>
          <p:cNvPicPr preferRelativeResize="0"/>
          <p:nvPr/>
        </p:nvPicPr>
        <p:blipFill>
          <a:blip r:embed="rId3">
            <a:alphaModFix/>
          </a:blip>
          <a:stretch>
            <a:fillRect/>
          </a:stretch>
        </p:blipFill>
        <p:spPr>
          <a:xfrm>
            <a:off x="5098825" y="1086650"/>
            <a:ext cx="1976151" cy="1993621"/>
          </a:xfrm>
          <a:prstGeom prst="rect">
            <a:avLst/>
          </a:prstGeom>
          <a:noFill/>
          <a:ln w="9525" cap="flat" cmpd="sng">
            <a:solidFill>
              <a:schemeClr val="dk1"/>
            </a:solidFill>
            <a:prstDash val="solid"/>
            <a:round/>
            <a:headEnd type="none" w="sm" len="sm"/>
            <a:tailEnd type="none" w="sm" len="sm"/>
          </a:ln>
        </p:spPr>
      </p:pic>
      <p:sp>
        <p:nvSpPr>
          <p:cNvPr id="802" name="Google Shape;802;p79"/>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03" name="Google Shape;803;p79"/>
          <p:cNvSpPr txBox="1"/>
          <p:nvPr/>
        </p:nvSpPr>
        <p:spPr>
          <a:xfrm>
            <a:off x="489800" y="345900"/>
            <a:ext cx="69297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Public Relations: Quarterly Newsletters</a:t>
            </a:r>
            <a:endParaRPr sz="2200">
              <a:solidFill>
                <a:srgbClr val="FFFFFF"/>
              </a:solidFill>
              <a:latin typeface="Raleway ExtraBold"/>
              <a:ea typeface="Raleway ExtraBold"/>
              <a:cs typeface="Raleway ExtraBold"/>
              <a:sym typeface="Raleway ExtraBold"/>
            </a:endParaRPr>
          </a:p>
        </p:txBody>
      </p:sp>
      <p:sp>
        <p:nvSpPr>
          <p:cNvPr id="804" name="Google Shape;804;p79"/>
          <p:cNvSpPr txBox="1"/>
          <p:nvPr/>
        </p:nvSpPr>
        <p:spPr>
          <a:xfrm>
            <a:off x="489800" y="1086650"/>
            <a:ext cx="4082100" cy="3630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dk1"/>
                </a:solidFill>
                <a:latin typeface="Raleway SemiBold"/>
                <a:ea typeface="Raleway SemiBold"/>
                <a:cs typeface="Raleway SemiBold"/>
                <a:sym typeface="Raleway SemiBold"/>
              </a:rPr>
              <a:t>The Madden PR Team has written, designed and sent out three of your quarterly newsletters to our curated media list to spark interest in Eureka Springs in a variety of ways.</a:t>
            </a:r>
            <a:endParaRPr sz="1200">
              <a:solidFill>
                <a:schemeClr val="dk1"/>
              </a:solidFill>
              <a:latin typeface="Raleway SemiBold"/>
              <a:ea typeface="Raleway SemiBold"/>
              <a:cs typeface="Raleway SemiBold"/>
              <a:sym typeface="Raleway SemiBold"/>
            </a:endParaRPr>
          </a:p>
          <a:p>
            <a:pPr marL="0" lvl="0" indent="0" algn="l" rtl="0">
              <a:spcBef>
                <a:spcPts val="500"/>
              </a:spcBef>
              <a:spcAft>
                <a:spcPts val="0"/>
              </a:spcAft>
              <a:buNone/>
            </a:pPr>
            <a:endParaRPr>
              <a:solidFill>
                <a:schemeClr val="dk1"/>
              </a:solidFill>
              <a:latin typeface="Raleway SemiBold"/>
              <a:ea typeface="Raleway SemiBold"/>
              <a:cs typeface="Raleway SemiBold"/>
              <a:sym typeface="Raleway SemiBold"/>
            </a:endParaRPr>
          </a:p>
          <a:p>
            <a:pPr marL="0" lvl="0" indent="0" algn="l" rtl="0">
              <a:spcBef>
                <a:spcPts val="500"/>
              </a:spcBef>
              <a:spcAft>
                <a:spcPts val="0"/>
              </a:spcAft>
              <a:buNone/>
            </a:pPr>
            <a:r>
              <a:rPr lang="en">
                <a:solidFill>
                  <a:schemeClr val="dk1"/>
                </a:solidFill>
                <a:latin typeface="Raleway SemiBold"/>
                <a:ea typeface="Raleway SemiBold"/>
                <a:cs typeface="Raleway SemiBold"/>
                <a:sym typeface="Raleway SemiBold"/>
              </a:rPr>
              <a:t>Q1 Newsletter: A Curious Case of Eureka Springs</a:t>
            </a:r>
            <a:endParaRPr>
              <a:solidFill>
                <a:schemeClr val="dk1"/>
              </a:solidFill>
              <a:latin typeface="Raleway SemiBold"/>
              <a:ea typeface="Raleway SemiBold"/>
              <a:cs typeface="Raleway SemiBold"/>
              <a:sym typeface="Raleway SemiBold"/>
            </a:endParaRPr>
          </a:p>
          <a:p>
            <a:pPr marL="457200" lvl="0" indent="-298450" algn="l" rtl="0">
              <a:lnSpc>
                <a:spcPct val="105000"/>
              </a:lnSpc>
              <a:spcBef>
                <a:spcPts val="50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Open Rate: 77.2%</a:t>
            </a:r>
            <a:endParaRPr>
              <a:solidFill>
                <a:schemeClr val="dk1"/>
              </a:solidFill>
              <a:latin typeface="Raleway SemiBold"/>
              <a:ea typeface="Raleway SemiBold"/>
              <a:cs typeface="Raleway SemiBold"/>
              <a:sym typeface="Raleway SemiBold"/>
            </a:endParaRPr>
          </a:p>
          <a:p>
            <a:pPr marL="0" lvl="0" indent="0" algn="l" rtl="0">
              <a:spcBef>
                <a:spcPts val="500"/>
              </a:spcBef>
              <a:spcAft>
                <a:spcPts val="0"/>
              </a:spcAft>
              <a:buNone/>
            </a:pPr>
            <a:endParaRPr>
              <a:solidFill>
                <a:schemeClr val="dk1"/>
              </a:solidFill>
              <a:latin typeface="Raleway SemiBold"/>
              <a:ea typeface="Raleway SemiBold"/>
              <a:cs typeface="Raleway SemiBold"/>
              <a:sym typeface="Raleway SemiBold"/>
            </a:endParaRPr>
          </a:p>
          <a:p>
            <a:pPr marL="0" lvl="0" indent="0" algn="l" rtl="0">
              <a:spcBef>
                <a:spcPts val="500"/>
              </a:spcBef>
              <a:spcAft>
                <a:spcPts val="0"/>
              </a:spcAft>
              <a:buNone/>
            </a:pPr>
            <a:r>
              <a:rPr lang="en">
                <a:solidFill>
                  <a:schemeClr val="dk1"/>
                </a:solidFill>
                <a:latin typeface="Raleway SemiBold"/>
                <a:ea typeface="Raleway SemiBold"/>
                <a:cs typeface="Raleway SemiBold"/>
                <a:sym typeface="Raleway SemiBold"/>
              </a:rPr>
              <a:t>Q2 Newsletter: Romantic Outdoor Adventure</a:t>
            </a:r>
            <a:endParaRPr>
              <a:solidFill>
                <a:schemeClr val="dk1"/>
              </a:solidFill>
              <a:latin typeface="Raleway SemiBold"/>
              <a:ea typeface="Raleway SemiBold"/>
              <a:cs typeface="Raleway SemiBold"/>
              <a:sym typeface="Raleway SemiBold"/>
            </a:endParaRPr>
          </a:p>
          <a:p>
            <a:pPr marL="457200" lvl="0" indent="-298450" algn="l" rtl="0">
              <a:lnSpc>
                <a:spcPct val="105000"/>
              </a:lnSpc>
              <a:spcBef>
                <a:spcPts val="50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Open Rate: 66.9%</a:t>
            </a:r>
            <a:endParaRPr>
              <a:solidFill>
                <a:schemeClr val="dk1"/>
              </a:solidFill>
              <a:latin typeface="Raleway SemiBold"/>
              <a:ea typeface="Raleway SemiBold"/>
              <a:cs typeface="Raleway SemiBold"/>
              <a:sym typeface="Raleway SemiBold"/>
            </a:endParaRPr>
          </a:p>
          <a:p>
            <a:pPr marL="0" lvl="0" indent="0" algn="l" rtl="0">
              <a:spcBef>
                <a:spcPts val="500"/>
              </a:spcBef>
              <a:spcAft>
                <a:spcPts val="0"/>
              </a:spcAft>
              <a:buNone/>
            </a:pPr>
            <a:endParaRPr>
              <a:solidFill>
                <a:schemeClr val="dk1"/>
              </a:solidFill>
              <a:latin typeface="Raleway SemiBold"/>
              <a:ea typeface="Raleway SemiBold"/>
              <a:cs typeface="Raleway SemiBold"/>
              <a:sym typeface="Raleway SemiBold"/>
            </a:endParaRPr>
          </a:p>
          <a:p>
            <a:pPr marL="0" lvl="0" indent="0" algn="l" rtl="0">
              <a:spcBef>
                <a:spcPts val="500"/>
              </a:spcBef>
              <a:spcAft>
                <a:spcPts val="0"/>
              </a:spcAft>
              <a:buNone/>
            </a:pPr>
            <a:r>
              <a:rPr lang="en">
                <a:solidFill>
                  <a:schemeClr val="dk1"/>
                </a:solidFill>
                <a:latin typeface="Raleway SemiBold"/>
                <a:ea typeface="Raleway SemiBold"/>
                <a:cs typeface="Raleway SemiBold"/>
                <a:sym typeface="Raleway SemiBold"/>
              </a:rPr>
              <a:t>Q3 Newsletter: The Festive Season</a:t>
            </a:r>
            <a:endParaRPr>
              <a:solidFill>
                <a:schemeClr val="dk1"/>
              </a:solidFill>
              <a:latin typeface="Raleway SemiBold"/>
              <a:ea typeface="Raleway SemiBold"/>
              <a:cs typeface="Raleway SemiBold"/>
              <a:sym typeface="Raleway SemiBold"/>
            </a:endParaRPr>
          </a:p>
          <a:p>
            <a:pPr marL="457200" lvl="0" indent="-298450" algn="l" rtl="0">
              <a:lnSpc>
                <a:spcPct val="105000"/>
              </a:lnSpc>
              <a:spcBef>
                <a:spcPts val="500"/>
              </a:spcBef>
              <a:spcAft>
                <a:spcPts val="0"/>
              </a:spcAft>
              <a:buClr>
                <a:schemeClr val="dk1"/>
              </a:buClr>
              <a:buSzPts val="1100"/>
              <a:buFont typeface="Raleway"/>
              <a:buChar char="➔"/>
            </a:pPr>
            <a:r>
              <a:rPr lang="en" sz="1100">
                <a:solidFill>
                  <a:schemeClr val="dk1"/>
                </a:solidFill>
                <a:latin typeface="Raleway"/>
                <a:ea typeface="Raleway"/>
                <a:cs typeface="Raleway"/>
                <a:sym typeface="Raleway"/>
              </a:rPr>
              <a:t>Open Rate: 76.5%</a:t>
            </a:r>
            <a:endParaRPr>
              <a:solidFill>
                <a:schemeClr val="dk1"/>
              </a:solidFill>
              <a:latin typeface="Raleway SemiBold"/>
              <a:ea typeface="Raleway SemiBold"/>
              <a:cs typeface="Raleway SemiBold"/>
              <a:sym typeface="Raleway SemiBold"/>
            </a:endParaRPr>
          </a:p>
          <a:p>
            <a:pPr marL="0" lvl="0" indent="0" algn="l" rtl="0">
              <a:lnSpc>
                <a:spcPct val="105000"/>
              </a:lnSpc>
              <a:spcBef>
                <a:spcPts val="500"/>
              </a:spcBef>
              <a:spcAft>
                <a:spcPts val="0"/>
              </a:spcAft>
              <a:buNone/>
            </a:pPr>
            <a:endParaRPr sz="1100">
              <a:solidFill>
                <a:schemeClr val="dk1"/>
              </a:solidFill>
              <a:latin typeface="Raleway"/>
              <a:ea typeface="Raleway"/>
              <a:cs typeface="Raleway"/>
              <a:sym typeface="Raleway"/>
            </a:endParaRPr>
          </a:p>
          <a:p>
            <a:pPr marL="0" lvl="0" indent="0" algn="l" rtl="0">
              <a:lnSpc>
                <a:spcPct val="105000"/>
              </a:lnSpc>
              <a:spcBef>
                <a:spcPts val="500"/>
              </a:spcBef>
              <a:spcAft>
                <a:spcPts val="0"/>
              </a:spcAft>
              <a:buNone/>
            </a:pPr>
            <a:endParaRPr sz="1100">
              <a:solidFill>
                <a:schemeClr val="dk1"/>
              </a:solidFill>
              <a:latin typeface="Raleway"/>
              <a:ea typeface="Raleway"/>
              <a:cs typeface="Raleway"/>
              <a:sym typeface="Raleway"/>
            </a:endParaRPr>
          </a:p>
          <a:p>
            <a:pPr marL="0" lvl="0" indent="0" algn="l" rtl="0">
              <a:lnSpc>
                <a:spcPct val="105000"/>
              </a:lnSpc>
              <a:spcBef>
                <a:spcPts val="1000"/>
              </a:spcBef>
              <a:spcAft>
                <a:spcPts val="500"/>
              </a:spcAft>
              <a:buClr>
                <a:schemeClr val="dk1"/>
              </a:buClr>
              <a:buSzPts val="1100"/>
              <a:buFont typeface="Arial"/>
              <a:buNone/>
            </a:pPr>
            <a:endParaRPr sz="1100">
              <a:latin typeface="Raleway ExtraBold"/>
              <a:ea typeface="Raleway ExtraBold"/>
              <a:cs typeface="Raleway ExtraBold"/>
              <a:sym typeface="Raleway ExtraBold"/>
            </a:endParaRPr>
          </a:p>
        </p:txBody>
      </p:sp>
      <p:pic>
        <p:nvPicPr>
          <p:cNvPr id="805" name="Google Shape;805;p79"/>
          <p:cNvPicPr preferRelativeResize="0"/>
          <p:nvPr/>
        </p:nvPicPr>
        <p:blipFill>
          <a:blip r:embed="rId4">
            <a:alphaModFix/>
          </a:blip>
          <a:stretch>
            <a:fillRect/>
          </a:stretch>
        </p:blipFill>
        <p:spPr>
          <a:xfrm>
            <a:off x="5872071" y="2012026"/>
            <a:ext cx="1976144" cy="2002460"/>
          </a:xfrm>
          <a:prstGeom prst="rect">
            <a:avLst/>
          </a:prstGeom>
          <a:noFill/>
          <a:ln w="9525" cap="flat" cmpd="sng">
            <a:solidFill>
              <a:srgbClr val="000000"/>
            </a:solidFill>
            <a:prstDash val="solid"/>
            <a:round/>
            <a:headEnd type="none" w="sm" len="sm"/>
            <a:tailEnd type="none" w="sm" len="sm"/>
          </a:ln>
        </p:spPr>
      </p:pic>
      <p:pic>
        <p:nvPicPr>
          <p:cNvPr id="806" name="Google Shape;806;p79"/>
          <p:cNvPicPr preferRelativeResize="0"/>
          <p:nvPr/>
        </p:nvPicPr>
        <p:blipFill>
          <a:blip r:embed="rId5">
            <a:alphaModFix/>
          </a:blip>
          <a:stretch>
            <a:fillRect/>
          </a:stretch>
        </p:blipFill>
        <p:spPr>
          <a:xfrm>
            <a:off x="6635154" y="2937769"/>
            <a:ext cx="1976144" cy="1993729"/>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80"/>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12" name="Google Shape;812;p80"/>
          <p:cNvSpPr txBox="1"/>
          <p:nvPr/>
        </p:nvSpPr>
        <p:spPr>
          <a:xfrm>
            <a:off x="489800" y="345900"/>
            <a:ext cx="76551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Public Relations: Press Trips </a:t>
            </a:r>
            <a:endParaRPr sz="2200">
              <a:solidFill>
                <a:srgbClr val="FFFFFF"/>
              </a:solidFill>
              <a:latin typeface="Raleway ExtraBold"/>
              <a:ea typeface="Raleway ExtraBold"/>
              <a:cs typeface="Raleway ExtraBold"/>
              <a:sym typeface="Raleway ExtraBold"/>
            </a:endParaRPr>
          </a:p>
        </p:txBody>
      </p:sp>
      <p:sp>
        <p:nvSpPr>
          <p:cNvPr id="813" name="Google Shape;813;p80"/>
          <p:cNvSpPr txBox="1"/>
          <p:nvPr/>
        </p:nvSpPr>
        <p:spPr>
          <a:xfrm>
            <a:off x="489800" y="1086650"/>
            <a:ext cx="8196000" cy="3630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700" b="1">
                <a:solidFill>
                  <a:schemeClr val="dk1"/>
                </a:solidFill>
                <a:latin typeface="Raleway"/>
                <a:ea typeface="Raleway"/>
                <a:cs typeface="Raleway"/>
                <a:sym typeface="Raleway"/>
              </a:rPr>
              <a:t>Previous Press Trips</a:t>
            </a:r>
            <a:endParaRPr sz="1600">
              <a:latin typeface="Raleway SemiBold"/>
              <a:ea typeface="Raleway SemiBold"/>
              <a:cs typeface="Raleway SemiBold"/>
              <a:sym typeface="Raleway SemiBold"/>
            </a:endParaRPr>
          </a:p>
          <a:p>
            <a:pPr marL="457200" lvl="0" indent="-311150" algn="l" rtl="0">
              <a:lnSpc>
                <a:spcPct val="105000"/>
              </a:lnSpc>
              <a:spcBef>
                <a:spcPts val="500"/>
              </a:spcBef>
              <a:spcAft>
                <a:spcPts val="0"/>
              </a:spcAft>
              <a:buClr>
                <a:schemeClr val="dk1"/>
              </a:buClr>
              <a:buSzPts val="1300"/>
              <a:buFont typeface="Raleway"/>
              <a:buChar char="➔"/>
            </a:pPr>
            <a:r>
              <a:rPr lang="en" sz="1300" b="1" u="sng">
                <a:solidFill>
                  <a:schemeClr val="hlink"/>
                </a:solidFill>
                <a:latin typeface="Raleway"/>
                <a:ea typeface="Raleway"/>
                <a:cs typeface="Raleway"/>
                <a:sym typeface="Raleway"/>
                <a:hlinkClick r:id="rId3"/>
              </a:rPr>
              <a:t>Brian Cicioni</a:t>
            </a:r>
            <a:r>
              <a:rPr lang="en" sz="1300" b="1">
                <a:solidFill>
                  <a:schemeClr val="dk1"/>
                </a:solidFill>
                <a:latin typeface="Raleway"/>
                <a:ea typeface="Raleway"/>
                <a:cs typeface="Raleway"/>
                <a:sym typeface="Raleway"/>
              </a:rPr>
              <a:t> - </a:t>
            </a:r>
            <a:r>
              <a:rPr lang="en" sz="1300" i="1">
                <a:solidFill>
                  <a:schemeClr val="dk1"/>
                </a:solidFill>
                <a:latin typeface="Raleway"/>
                <a:ea typeface="Raleway"/>
                <a:cs typeface="Raleway"/>
                <a:sym typeface="Raleway"/>
              </a:rPr>
              <a:t>USA Today, Travel + Leisure, InsideHook, Fodor’s</a:t>
            </a:r>
            <a:r>
              <a:rPr lang="en" sz="1300">
                <a:solidFill>
                  <a:schemeClr val="dk1"/>
                </a:solidFill>
                <a:latin typeface="Raleway"/>
                <a:ea typeface="Raleway"/>
                <a:cs typeface="Raleway"/>
                <a:sym typeface="Raleway"/>
              </a:rPr>
              <a:t>:</a:t>
            </a:r>
            <a:r>
              <a:rPr lang="en" sz="1300" b="1">
                <a:solidFill>
                  <a:schemeClr val="dk1"/>
                </a:solidFill>
                <a:latin typeface="Raleway"/>
                <a:ea typeface="Raleway"/>
                <a:cs typeface="Raleway"/>
                <a:sym typeface="Raleway"/>
              </a:rPr>
              <a:t> April </a:t>
            </a:r>
            <a:endParaRPr sz="1300" b="1">
              <a:solidFill>
                <a:schemeClr val="dk1"/>
              </a:solidFill>
              <a:latin typeface="Raleway"/>
              <a:ea typeface="Raleway"/>
              <a:cs typeface="Raleway"/>
              <a:sym typeface="Raleway"/>
            </a:endParaRPr>
          </a:p>
          <a:p>
            <a:pPr marL="457200" lvl="0" indent="-311150" algn="l" rtl="0">
              <a:lnSpc>
                <a:spcPct val="110000"/>
              </a:lnSpc>
              <a:spcBef>
                <a:spcPts val="0"/>
              </a:spcBef>
              <a:spcAft>
                <a:spcPts val="0"/>
              </a:spcAft>
              <a:buClr>
                <a:schemeClr val="dk1"/>
              </a:buClr>
              <a:buSzPts val="1300"/>
              <a:buFont typeface="Raleway"/>
              <a:buChar char="➔"/>
            </a:pPr>
            <a:r>
              <a:rPr lang="en" sz="1300" b="1" u="sng">
                <a:solidFill>
                  <a:schemeClr val="accent5"/>
                </a:solidFill>
                <a:highlight>
                  <a:schemeClr val="lt1"/>
                </a:highlight>
                <a:latin typeface="Raleway"/>
                <a:ea typeface="Raleway"/>
                <a:cs typeface="Raleway"/>
                <a:sym typeface="Raleway"/>
                <a:hlinkClick r:id="rId4">
                  <a:extLst>
                    <a:ext uri="{A12FA001-AC4F-418D-AE19-62706E023703}">
                      <ahyp:hlinkClr xmlns:ahyp="http://schemas.microsoft.com/office/drawing/2018/hyperlinkcolor" val="tx"/>
                    </a:ext>
                  </a:extLst>
                </a:hlinkClick>
              </a:rPr>
              <a:t>Heide Brandes</a:t>
            </a:r>
            <a:r>
              <a:rPr lang="en" sz="1300" b="1">
                <a:solidFill>
                  <a:srgbClr val="222222"/>
                </a:solidFill>
                <a:highlight>
                  <a:schemeClr val="lt1"/>
                </a:highlight>
                <a:latin typeface="Raleway"/>
                <a:ea typeface="Raleway"/>
                <a:cs typeface="Raleway"/>
                <a:sym typeface="Raleway"/>
              </a:rPr>
              <a:t> </a:t>
            </a:r>
            <a:r>
              <a:rPr lang="en" sz="1300">
                <a:solidFill>
                  <a:srgbClr val="222222"/>
                </a:solidFill>
                <a:highlight>
                  <a:schemeClr val="lt1"/>
                </a:highlight>
                <a:latin typeface="Raleway"/>
                <a:ea typeface="Raleway"/>
                <a:cs typeface="Raleway"/>
                <a:sym typeface="Raleway"/>
              </a:rPr>
              <a:t>- Freelance, </a:t>
            </a:r>
            <a:r>
              <a:rPr lang="en" sz="1300" i="1">
                <a:solidFill>
                  <a:srgbClr val="222222"/>
                </a:solidFill>
                <a:highlight>
                  <a:schemeClr val="lt1"/>
                </a:highlight>
                <a:latin typeface="Raleway"/>
                <a:ea typeface="Raleway"/>
                <a:cs typeface="Raleway"/>
                <a:sym typeface="Raleway"/>
              </a:rPr>
              <a:t>BBC, HuffPost, Southern Living, Cowboys &amp; Indians, Business Insider, Travel Awaits: </a:t>
            </a:r>
            <a:r>
              <a:rPr lang="en" sz="1300" b="1">
                <a:solidFill>
                  <a:srgbClr val="222222"/>
                </a:solidFill>
                <a:highlight>
                  <a:schemeClr val="lt1"/>
                </a:highlight>
                <a:latin typeface="Raleway"/>
                <a:ea typeface="Raleway"/>
                <a:cs typeface="Raleway"/>
                <a:sym typeface="Raleway"/>
              </a:rPr>
              <a:t>June</a:t>
            </a:r>
            <a:endParaRPr sz="1300" b="1">
              <a:solidFill>
                <a:srgbClr val="222222"/>
              </a:solidFill>
              <a:highlight>
                <a:schemeClr val="lt1"/>
              </a:highlight>
              <a:latin typeface="Raleway"/>
              <a:ea typeface="Raleway"/>
              <a:cs typeface="Raleway"/>
              <a:sym typeface="Raleway"/>
            </a:endParaRPr>
          </a:p>
          <a:p>
            <a:pPr marL="457200" lvl="0" indent="-311150" algn="l" rtl="0">
              <a:lnSpc>
                <a:spcPct val="105000"/>
              </a:lnSpc>
              <a:spcBef>
                <a:spcPts val="0"/>
              </a:spcBef>
              <a:spcAft>
                <a:spcPts val="0"/>
              </a:spcAft>
              <a:buClr>
                <a:schemeClr val="dk1"/>
              </a:buClr>
              <a:buSzPts val="1300"/>
              <a:buFont typeface="Raleway"/>
              <a:buChar char="➔"/>
            </a:pPr>
            <a:r>
              <a:rPr lang="en" sz="1300" b="1" u="sng">
                <a:solidFill>
                  <a:schemeClr val="accent5"/>
                </a:solidFill>
                <a:highlight>
                  <a:schemeClr val="lt1"/>
                </a:highlight>
                <a:latin typeface="Raleway"/>
                <a:ea typeface="Raleway"/>
                <a:cs typeface="Raleway"/>
                <a:sym typeface="Raleway"/>
                <a:hlinkClick r:id="rId5">
                  <a:extLst>
                    <a:ext uri="{A12FA001-AC4F-418D-AE19-62706E023703}">
                      <ahyp:hlinkClr xmlns:ahyp="http://schemas.microsoft.com/office/drawing/2018/hyperlinkcolor" val="tx"/>
                    </a:ext>
                  </a:extLst>
                </a:hlinkClick>
              </a:rPr>
              <a:t>Nicky Omohundro</a:t>
            </a:r>
            <a:r>
              <a:rPr lang="en" sz="1300">
                <a:solidFill>
                  <a:srgbClr val="222222"/>
                </a:solidFill>
                <a:highlight>
                  <a:schemeClr val="lt1"/>
                </a:highlight>
                <a:latin typeface="Raleway"/>
                <a:ea typeface="Raleway"/>
                <a:cs typeface="Raleway"/>
                <a:sym typeface="Raleway"/>
              </a:rPr>
              <a:t> </a:t>
            </a:r>
            <a:r>
              <a:rPr lang="en" sz="1300" i="1">
                <a:solidFill>
                  <a:srgbClr val="222222"/>
                </a:solidFill>
                <a:highlight>
                  <a:schemeClr val="lt1"/>
                </a:highlight>
                <a:latin typeface="Raleway"/>
                <a:ea typeface="Raleway"/>
                <a:cs typeface="Raleway"/>
                <a:sym typeface="Raleway"/>
              </a:rPr>
              <a:t>- </a:t>
            </a:r>
            <a:r>
              <a:rPr lang="en" sz="1300">
                <a:solidFill>
                  <a:srgbClr val="222222"/>
                </a:solidFill>
                <a:highlight>
                  <a:schemeClr val="lt1"/>
                </a:highlight>
                <a:latin typeface="Raleway"/>
                <a:ea typeface="Raleway"/>
                <a:cs typeface="Raleway"/>
                <a:sym typeface="Raleway"/>
              </a:rPr>
              <a:t>Freelance and Blogger,</a:t>
            </a:r>
            <a:r>
              <a:rPr lang="en" sz="1300" i="1">
                <a:solidFill>
                  <a:srgbClr val="222222"/>
                </a:solidFill>
                <a:highlight>
                  <a:schemeClr val="lt1"/>
                </a:highlight>
                <a:latin typeface="Raleway"/>
                <a:ea typeface="Raleway"/>
                <a:cs typeface="Raleway"/>
                <a:sym typeface="Raleway"/>
              </a:rPr>
              <a:t> Little Family Adventure, Outdoor Families Magazine: </a:t>
            </a:r>
            <a:r>
              <a:rPr lang="en" sz="1300" b="1">
                <a:solidFill>
                  <a:schemeClr val="dk1"/>
                </a:solidFill>
                <a:latin typeface="Raleway"/>
                <a:ea typeface="Raleway"/>
                <a:cs typeface="Raleway"/>
                <a:sym typeface="Raleway"/>
              </a:rPr>
              <a:t>June </a:t>
            </a:r>
            <a:endParaRPr sz="1300" b="1">
              <a:solidFill>
                <a:schemeClr val="dk1"/>
              </a:solidFill>
              <a:latin typeface="Raleway"/>
              <a:ea typeface="Raleway"/>
              <a:cs typeface="Raleway"/>
              <a:sym typeface="Raleway"/>
            </a:endParaRPr>
          </a:p>
          <a:p>
            <a:pPr marL="457200" lvl="0" indent="-311150" algn="l" rtl="0">
              <a:lnSpc>
                <a:spcPct val="105000"/>
              </a:lnSpc>
              <a:spcBef>
                <a:spcPts val="0"/>
              </a:spcBef>
              <a:spcAft>
                <a:spcPts val="0"/>
              </a:spcAft>
              <a:buClr>
                <a:schemeClr val="dk1"/>
              </a:buClr>
              <a:buSzPts val="1300"/>
              <a:buFont typeface="Raleway"/>
              <a:buChar char="➔"/>
            </a:pPr>
            <a:r>
              <a:rPr lang="en" sz="1300" b="1" u="sng">
                <a:solidFill>
                  <a:schemeClr val="hlink"/>
                </a:solidFill>
                <a:latin typeface="Raleway"/>
                <a:ea typeface="Raleway"/>
                <a:cs typeface="Raleway"/>
                <a:sym typeface="Raleway"/>
                <a:hlinkClick r:id="rId6"/>
              </a:rPr>
              <a:t>Matt </a:t>
            </a:r>
            <a:r>
              <a:rPr lang="en" sz="1300" b="1" u="sng">
                <a:solidFill>
                  <a:schemeClr val="hlink"/>
                </a:solidFill>
                <a:latin typeface="Raleway"/>
                <a:ea typeface="Raleway"/>
                <a:cs typeface="Raleway"/>
                <a:sym typeface="Raleway"/>
                <a:hlinkClick r:id="rId6"/>
              </a:rPr>
              <a:t>Kirouac</a:t>
            </a:r>
            <a:r>
              <a:rPr lang="en" sz="1300">
                <a:solidFill>
                  <a:schemeClr val="dk1"/>
                </a:solidFill>
                <a:latin typeface="Raleway"/>
                <a:ea typeface="Raleway"/>
                <a:cs typeface="Raleway"/>
                <a:sym typeface="Raleway"/>
              </a:rPr>
              <a:t> - </a:t>
            </a:r>
            <a:r>
              <a:rPr lang="en" sz="1300" i="1">
                <a:solidFill>
                  <a:schemeClr val="dk1"/>
                </a:solidFill>
                <a:latin typeface="Raleway"/>
                <a:ea typeface="Raleway"/>
                <a:cs typeface="Raleway"/>
                <a:sym typeface="Raleway"/>
              </a:rPr>
              <a:t>Thrillist, BBC, Travel + Leisure, AFAR, TripSavvy, Conde Nast: </a:t>
            </a:r>
            <a:r>
              <a:rPr lang="en" sz="1300" b="1">
                <a:solidFill>
                  <a:schemeClr val="dk1"/>
                </a:solidFill>
                <a:latin typeface="Raleway"/>
                <a:ea typeface="Raleway"/>
                <a:cs typeface="Raleway"/>
                <a:sym typeface="Raleway"/>
              </a:rPr>
              <a:t>June </a:t>
            </a:r>
            <a:endParaRPr sz="1300" b="1">
              <a:solidFill>
                <a:schemeClr val="dk1"/>
              </a:solidFill>
              <a:latin typeface="Raleway"/>
              <a:ea typeface="Raleway"/>
              <a:cs typeface="Raleway"/>
              <a:sym typeface="Raleway"/>
            </a:endParaRPr>
          </a:p>
          <a:p>
            <a:pPr marL="0" lvl="0" indent="0" algn="l" rtl="0">
              <a:lnSpc>
                <a:spcPct val="105000"/>
              </a:lnSpc>
              <a:spcBef>
                <a:spcPts val="500"/>
              </a:spcBef>
              <a:spcAft>
                <a:spcPts val="0"/>
              </a:spcAft>
              <a:buNone/>
            </a:pPr>
            <a:endParaRPr sz="1700" b="1">
              <a:solidFill>
                <a:schemeClr val="dk1"/>
              </a:solidFill>
              <a:latin typeface="Raleway"/>
              <a:ea typeface="Raleway"/>
              <a:cs typeface="Raleway"/>
              <a:sym typeface="Raleway"/>
            </a:endParaRPr>
          </a:p>
          <a:p>
            <a:pPr marL="0" lvl="0" indent="0" algn="l" rtl="0">
              <a:lnSpc>
                <a:spcPct val="105000"/>
              </a:lnSpc>
              <a:spcBef>
                <a:spcPts val="500"/>
              </a:spcBef>
              <a:spcAft>
                <a:spcPts val="0"/>
              </a:spcAft>
              <a:buNone/>
            </a:pPr>
            <a:r>
              <a:rPr lang="en" sz="1700" b="1">
                <a:solidFill>
                  <a:schemeClr val="dk1"/>
                </a:solidFill>
                <a:latin typeface="Raleway"/>
                <a:ea typeface="Raleway"/>
                <a:cs typeface="Raleway"/>
                <a:sym typeface="Raleway"/>
              </a:rPr>
              <a:t>Upcoming Press Trips </a:t>
            </a:r>
            <a:endParaRPr sz="1700" b="1">
              <a:solidFill>
                <a:schemeClr val="dk1"/>
              </a:solidFill>
              <a:latin typeface="Raleway"/>
              <a:ea typeface="Raleway"/>
              <a:cs typeface="Raleway"/>
              <a:sym typeface="Raleway"/>
            </a:endParaRPr>
          </a:p>
          <a:p>
            <a:pPr marL="457200" lvl="0" indent="-311150" algn="l" rtl="0">
              <a:lnSpc>
                <a:spcPct val="105000"/>
              </a:lnSpc>
              <a:spcBef>
                <a:spcPts val="500"/>
              </a:spcBef>
              <a:spcAft>
                <a:spcPts val="0"/>
              </a:spcAft>
              <a:buClr>
                <a:schemeClr val="dk1"/>
              </a:buClr>
              <a:buSzPts val="1300"/>
              <a:buFont typeface="Raleway"/>
              <a:buChar char="➔"/>
            </a:pPr>
            <a:r>
              <a:rPr lang="en" sz="1300" b="1" u="sng">
                <a:solidFill>
                  <a:schemeClr val="hlink"/>
                </a:solidFill>
                <a:latin typeface="Raleway"/>
                <a:ea typeface="Raleway"/>
                <a:cs typeface="Raleway"/>
                <a:sym typeface="Raleway"/>
                <a:hlinkClick r:id="rId7"/>
              </a:rPr>
              <a:t>Trudy Haywood Saunders</a:t>
            </a:r>
            <a:r>
              <a:rPr lang="en" sz="1300" b="1">
                <a:solidFill>
                  <a:schemeClr val="dk1"/>
                </a:solidFill>
                <a:latin typeface="Raleway"/>
                <a:ea typeface="Raleway"/>
                <a:cs typeface="Raleway"/>
                <a:sym typeface="Raleway"/>
              </a:rPr>
              <a:t> </a:t>
            </a:r>
            <a:r>
              <a:rPr lang="en" sz="1300">
                <a:solidFill>
                  <a:schemeClr val="dk1"/>
                </a:solidFill>
                <a:latin typeface="Raleway"/>
                <a:ea typeface="Raleway"/>
                <a:cs typeface="Raleway"/>
                <a:sym typeface="Raleway"/>
              </a:rPr>
              <a:t>-</a:t>
            </a:r>
            <a:r>
              <a:rPr lang="en" sz="1300" i="1">
                <a:solidFill>
                  <a:schemeClr val="dk1"/>
                </a:solidFill>
                <a:latin typeface="Raleway"/>
                <a:ea typeface="Raleway"/>
                <a:cs typeface="Raleway"/>
                <a:sym typeface="Raleway"/>
              </a:rPr>
              <a:t> Southern Living, Travel + Leisure, Thrillist</a:t>
            </a:r>
            <a:r>
              <a:rPr lang="en" sz="1300">
                <a:solidFill>
                  <a:schemeClr val="dk1"/>
                </a:solidFill>
                <a:latin typeface="Raleway"/>
                <a:ea typeface="Raleway"/>
                <a:cs typeface="Raleway"/>
                <a:sym typeface="Raleway"/>
              </a:rPr>
              <a:t>: </a:t>
            </a:r>
            <a:r>
              <a:rPr lang="en" sz="1300" b="1">
                <a:solidFill>
                  <a:schemeClr val="dk1"/>
                </a:solidFill>
                <a:latin typeface="Raleway"/>
                <a:ea typeface="Raleway"/>
                <a:cs typeface="Raleway"/>
                <a:sym typeface="Raleway"/>
              </a:rPr>
              <a:t>November </a:t>
            </a:r>
            <a:endParaRPr sz="1300" b="1">
              <a:solidFill>
                <a:schemeClr val="dk1"/>
              </a:solidFill>
              <a:latin typeface="Raleway"/>
              <a:ea typeface="Raleway"/>
              <a:cs typeface="Raleway"/>
              <a:sym typeface="Raleway"/>
            </a:endParaRPr>
          </a:p>
          <a:p>
            <a:pPr marL="457200" lvl="0" indent="-311150" algn="l" rtl="0">
              <a:lnSpc>
                <a:spcPct val="105000"/>
              </a:lnSpc>
              <a:spcBef>
                <a:spcPts val="0"/>
              </a:spcBef>
              <a:spcAft>
                <a:spcPts val="0"/>
              </a:spcAft>
              <a:buClr>
                <a:schemeClr val="dk1"/>
              </a:buClr>
              <a:buSzPts val="1300"/>
              <a:buFont typeface="Raleway"/>
              <a:buChar char="➔"/>
            </a:pPr>
            <a:r>
              <a:rPr lang="en" sz="1300" b="1" u="sng">
                <a:solidFill>
                  <a:schemeClr val="hlink"/>
                </a:solidFill>
                <a:latin typeface="Raleway"/>
                <a:ea typeface="Raleway"/>
                <a:cs typeface="Raleway"/>
                <a:sym typeface="Raleway"/>
                <a:hlinkClick r:id="rId8"/>
              </a:rPr>
              <a:t>Anne Rodriguez Jones </a:t>
            </a:r>
            <a:r>
              <a:rPr lang="en" sz="1300" b="1" i="1">
                <a:solidFill>
                  <a:schemeClr val="dk1"/>
                </a:solidFill>
                <a:latin typeface="Raleway"/>
                <a:ea typeface="Raleway"/>
                <a:cs typeface="Raleway"/>
                <a:sym typeface="Raleway"/>
              </a:rPr>
              <a:t> -</a:t>
            </a:r>
            <a:r>
              <a:rPr lang="en" sz="1300" i="1">
                <a:solidFill>
                  <a:schemeClr val="dk1"/>
                </a:solidFill>
                <a:latin typeface="Raleway"/>
                <a:ea typeface="Raleway"/>
                <a:cs typeface="Raleway"/>
                <a:sym typeface="Raleway"/>
              </a:rPr>
              <a:t> Architectural Digest, Travel + Leisure, Washington Post</a:t>
            </a:r>
            <a:r>
              <a:rPr lang="en" sz="1300">
                <a:solidFill>
                  <a:schemeClr val="dk1"/>
                </a:solidFill>
                <a:latin typeface="Raleway"/>
                <a:ea typeface="Raleway"/>
                <a:cs typeface="Raleway"/>
                <a:sym typeface="Raleway"/>
              </a:rPr>
              <a:t>: </a:t>
            </a:r>
            <a:r>
              <a:rPr lang="en" sz="1300" b="1">
                <a:solidFill>
                  <a:schemeClr val="dk1"/>
                </a:solidFill>
                <a:latin typeface="Raleway"/>
                <a:ea typeface="Raleway"/>
                <a:cs typeface="Raleway"/>
                <a:sym typeface="Raleway"/>
              </a:rPr>
              <a:t>December</a:t>
            </a:r>
            <a:endParaRPr sz="1300" b="1">
              <a:solidFill>
                <a:schemeClr val="dk1"/>
              </a:solidFill>
              <a:latin typeface="Raleway"/>
              <a:ea typeface="Raleway"/>
              <a:cs typeface="Raleway"/>
              <a:sym typeface="Raleway"/>
            </a:endParaRPr>
          </a:p>
          <a:p>
            <a:pPr marL="457200" lvl="0" indent="-311150" algn="l" rtl="0">
              <a:lnSpc>
                <a:spcPct val="105000"/>
              </a:lnSpc>
              <a:spcBef>
                <a:spcPts val="0"/>
              </a:spcBef>
              <a:spcAft>
                <a:spcPts val="0"/>
              </a:spcAft>
              <a:buClr>
                <a:schemeClr val="dk1"/>
              </a:buClr>
              <a:buSzPts val="1300"/>
              <a:buFont typeface="Raleway"/>
              <a:buChar char="➔"/>
            </a:pPr>
            <a:r>
              <a:rPr lang="en" sz="1300" b="1" u="sng">
                <a:solidFill>
                  <a:schemeClr val="hlink"/>
                </a:solidFill>
                <a:latin typeface="Raleway"/>
                <a:ea typeface="Raleway"/>
                <a:cs typeface="Raleway"/>
                <a:sym typeface="Raleway"/>
                <a:hlinkClick r:id="rId9"/>
              </a:rPr>
              <a:t>Erica Zazo</a:t>
            </a:r>
            <a:r>
              <a:rPr lang="en" sz="1300">
                <a:solidFill>
                  <a:schemeClr val="dk1"/>
                </a:solidFill>
                <a:latin typeface="Raleway"/>
                <a:ea typeface="Raleway"/>
                <a:cs typeface="Raleway"/>
                <a:sym typeface="Raleway"/>
              </a:rPr>
              <a:t> -</a:t>
            </a:r>
            <a:r>
              <a:rPr lang="en" sz="1300" i="1">
                <a:solidFill>
                  <a:schemeClr val="dk1"/>
                </a:solidFill>
                <a:latin typeface="Raleway"/>
                <a:ea typeface="Raleway"/>
                <a:cs typeface="Raleway"/>
                <a:sym typeface="Raleway"/>
              </a:rPr>
              <a:t> Backpacker, Outside, CNN Underscored, CNN: </a:t>
            </a:r>
            <a:r>
              <a:rPr lang="en" sz="1300" b="1">
                <a:solidFill>
                  <a:schemeClr val="dk1"/>
                </a:solidFill>
                <a:latin typeface="Raleway"/>
                <a:ea typeface="Raleway"/>
                <a:cs typeface="Raleway"/>
                <a:sym typeface="Raleway"/>
              </a:rPr>
              <a:t>June Pride Weekend</a:t>
            </a:r>
            <a:r>
              <a:rPr lang="en" sz="1300">
                <a:solidFill>
                  <a:schemeClr val="dk1"/>
                </a:solidFill>
                <a:latin typeface="Raleway"/>
                <a:ea typeface="Raleway"/>
                <a:cs typeface="Raleway"/>
                <a:sym typeface="Raleway"/>
              </a:rPr>
              <a:t> </a:t>
            </a:r>
            <a:endParaRPr sz="1300">
              <a:solidFill>
                <a:schemeClr val="dk1"/>
              </a:solidFill>
              <a:latin typeface="Raleway"/>
              <a:ea typeface="Raleway"/>
              <a:cs typeface="Raleway"/>
              <a:sym typeface="Raleway"/>
            </a:endParaRPr>
          </a:p>
          <a:p>
            <a:pPr marL="457200" lvl="0" indent="0" algn="l" rtl="0">
              <a:lnSpc>
                <a:spcPct val="105000"/>
              </a:lnSpc>
              <a:spcBef>
                <a:spcPts val="500"/>
              </a:spcBef>
              <a:spcAft>
                <a:spcPts val="0"/>
              </a:spcAft>
              <a:buNone/>
            </a:pPr>
            <a:endParaRPr sz="1300">
              <a:solidFill>
                <a:schemeClr val="dk1"/>
              </a:solidFill>
              <a:latin typeface="Raleway"/>
              <a:ea typeface="Raleway"/>
              <a:cs typeface="Raleway"/>
              <a:sym typeface="Raleway"/>
            </a:endParaRPr>
          </a:p>
          <a:p>
            <a:pPr marL="0" lvl="0" indent="0" algn="l" rtl="0">
              <a:lnSpc>
                <a:spcPct val="105000"/>
              </a:lnSpc>
              <a:spcBef>
                <a:spcPts val="500"/>
              </a:spcBef>
              <a:spcAft>
                <a:spcPts val="0"/>
              </a:spcAft>
              <a:buNone/>
            </a:pPr>
            <a:endParaRPr sz="1100">
              <a:solidFill>
                <a:schemeClr val="dk1"/>
              </a:solidFill>
              <a:latin typeface="Raleway"/>
              <a:ea typeface="Raleway"/>
              <a:cs typeface="Raleway"/>
              <a:sym typeface="Raleway"/>
            </a:endParaRPr>
          </a:p>
          <a:p>
            <a:pPr marL="0" lvl="0" indent="0" algn="l" rtl="0">
              <a:spcBef>
                <a:spcPts val="500"/>
              </a:spcBef>
              <a:spcAft>
                <a:spcPts val="0"/>
              </a:spcAft>
              <a:buClr>
                <a:schemeClr val="dk1"/>
              </a:buClr>
              <a:buSzPts val="1100"/>
              <a:buFont typeface="Arial"/>
              <a:buNone/>
            </a:pPr>
            <a:endParaRPr sz="1700" b="1">
              <a:solidFill>
                <a:schemeClr val="dk1"/>
              </a:solidFill>
              <a:latin typeface="Raleway"/>
              <a:ea typeface="Raleway"/>
              <a:cs typeface="Raleway"/>
              <a:sym typeface="Raleway"/>
            </a:endParaRPr>
          </a:p>
          <a:p>
            <a:pPr marL="0" lvl="0" indent="0" algn="l" rtl="0">
              <a:lnSpc>
                <a:spcPct val="105000"/>
              </a:lnSpc>
              <a:spcBef>
                <a:spcPts val="500"/>
              </a:spcBef>
              <a:spcAft>
                <a:spcPts val="0"/>
              </a:spcAft>
              <a:buNone/>
            </a:pPr>
            <a:endParaRPr sz="1100">
              <a:solidFill>
                <a:schemeClr val="dk1"/>
              </a:solidFill>
              <a:latin typeface="Raleway"/>
              <a:ea typeface="Raleway"/>
              <a:cs typeface="Raleway"/>
              <a:sym typeface="Raleway"/>
            </a:endParaRPr>
          </a:p>
          <a:p>
            <a:pPr marL="457200" lvl="0" indent="0" algn="l" rtl="0">
              <a:lnSpc>
                <a:spcPct val="105000"/>
              </a:lnSpc>
              <a:spcBef>
                <a:spcPts val="500"/>
              </a:spcBef>
              <a:spcAft>
                <a:spcPts val="0"/>
              </a:spcAft>
              <a:buNone/>
            </a:pPr>
            <a:endParaRPr sz="1100">
              <a:solidFill>
                <a:schemeClr val="dk1"/>
              </a:solidFill>
              <a:latin typeface="Raleway"/>
              <a:ea typeface="Raleway"/>
              <a:cs typeface="Raleway"/>
              <a:sym typeface="Raleway"/>
            </a:endParaRPr>
          </a:p>
          <a:p>
            <a:pPr marL="0" lvl="0" indent="0" algn="l" rtl="0">
              <a:lnSpc>
                <a:spcPct val="105000"/>
              </a:lnSpc>
              <a:spcBef>
                <a:spcPts val="1000"/>
              </a:spcBef>
              <a:spcAft>
                <a:spcPts val="500"/>
              </a:spcAft>
              <a:buClr>
                <a:schemeClr val="dk1"/>
              </a:buClr>
              <a:buSzPts val="1100"/>
              <a:buFont typeface="Arial"/>
              <a:buNone/>
            </a:pPr>
            <a:endParaRPr sz="1100">
              <a:latin typeface="Raleway ExtraBold"/>
              <a:ea typeface="Raleway ExtraBold"/>
              <a:cs typeface="Raleway ExtraBold"/>
              <a:sym typeface="Raleway ExtraBo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81"/>
          <p:cNvPicPr preferRelativeResize="0"/>
          <p:nvPr/>
        </p:nvPicPr>
        <p:blipFill rotWithShape="1">
          <a:blip r:embed="rId3">
            <a:alphaModFix/>
          </a:blip>
          <a:srcRect l="23171" t="20641" r="23166" b="20635"/>
          <a:stretch/>
        </p:blipFill>
        <p:spPr>
          <a:xfrm>
            <a:off x="0" y="0"/>
            <a:ext cx="9144000" cy="5211700"/>
          </a:xfrm>
          <a:prstGeom prst="rect">
            <a:avLst/>
          </a:prstGeom>
          <a:noFill/>
          <a:ln>
            <a:noFill/>
          </a:ln>
        </p:spPr>
      </p:pic>
      <p:sp>
        <p:nvSpPr>
          <p:cNvPr id="819" name="Google Shape;819;p81"/>
          <p:cNvSpPr txBox="1"/>
          <p:nvPr/>
        </p:nvSpPr>
        <p:spPr>
          <a:xfrm>
            <a:off x="-125" y="2386575"/>
            <a:ext cx="9144000" cy="389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900" b="1">
                <a:solidFill>
                  <a:srgbClr val="FFFFFF"/>
                </a:solidFill>
                <a:latin typeface="Raleway"/>
                <a:ea typeface="Raleway"/>
                <a:cs typeface="Raleway"/>
                <a:sym typeface="Raleway"/>
              </a:rPr>
              <a:t>Influencers</a:t>
            </a:r>
            <a:endParaRPr sz="4000" b="1">
              <a:solidFill>
                <a:srgbClr val="FFFFFF"/>
              </a:solidFill>
              <a:latin typeface="Raleway"/>
              <a:ea typeface="Raleway"/>
              <a:cs typeface="Raleway"/>
              <a:sym typeface="Raleway"/>
            </a:endParaRPr>
          </a:p>
        </p:txBody>
      </p:sp>
      <p:pic>
        <p:nvPicPr>
          <p:cNvPr id="820" name="Google Shape;820;p81"/>
          <p:cNvPicPr preferRelativeResize="0"/>
          <p:nvPr/>
        </p:nvPicPr>
        <p:blipFill rotWithShape="1">
          <a:blip r:embed="rId4">
            <a:alphaModFix/>
          </a:blip>
          <a:srcRect l="31875" t="9"/>
          <a:stretch/>
        </p:blipFill>
        <p:spPr>
          <a:xfrm rot="5400000">
            <a:off x="1457372" y="-1084849"/>
            <a:ext cx="6229274" cy="156250"/>
          </a:xfrm>
          <a:prstGeom prst="rect">
            <a:avLst/>
          </a:prstGeom>
          <a:noFill/>
          <a:ln>
            <a:noFill/>
          </a:ln>
        </p:spPr>
      </p:pic>
      <p:pic>
        <p:nvPicPr>
          <p:cNvPr id="821" name="Google Shape;821;p81"/>
          <p:cNvPicPr preferRelativeResize="0"/>
          <p:nvPr/>
        </p:nvPicPr>
        <p:blipFill>
          <a:blip r:embed="rId5">
            <a:alphaModFix/>
          </a:blip>
          <a:stretch>
            <a:fillRect/>
          </a:stretch>
        </p:blipFill>
        <p:spPr>
          <a:xfrm>
            <a:off x="5949025" y="1599150"/>
            <a:ext cx="936725" cy="83379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82"/>
          <p:cNvSpPr/>
          <p:nvPr/>
        </p:nvSpPr>
        <p:spPr>
          <a:xfrm>
            <a:off x="4572000" y="-9000"/>
            <a:ext cx="4572000" cy="5152500"/>
          </a:xfrm>
          <a:prstGeom prst="rect">
            <a:avLst/>
          </a:prstGeom>
          <a:solidFill>
            <a:srgbClr val="C65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2"/>
          <p:cNvSpPr txBox="1"/>
          <p:nvPr/>
        </p:nvSpPr>
        <p:spPr>
          <a:xfrm>
            <a:off x="590175" y="238025"/>
            <a:ext cx="3114300" cy="389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800" u="sng">
                <a:solidFill>
                  <a:srgbClr val="C651B2"/>
                </a:solidFill>
                <a:latin typeface="Raleway Black"/>
                <a:ea typeface="Raleway Black"/>
                <a:cs typeface="Raleway Black"/>
                <a:sym typeface="Raleway Black"/>
                <a:hlinkClick r:id="rId3">
                  <a:extLst>
                    <a:ext uri="{A12FA001-AC4F-418D-AE19-62706E023703}">
                      <ahyp:hlinkClr xmlns:ahyp="http://schemas.microsoft.com/office/drawing/2018/hyperlinkcolor" val="tx"/>
                    </a:ext>
                  </a:extLst>
                </a:hlinkClick>
              </a:rPr>
              <a:t>@ADVENTURESINMOMLIFE_</a:t>
            </a:r>
            <a:r>
              <a:rPr lang="en" sz="1800">
                <a:solidFill>
                  <a:srgbClr val="C651B2"/>
                </a:solidFill>
                <a:latin typeface="Raleway Black"/>
                <a:ea typeface="Raleway Black"/>
                <a:cs typeface="Raleway Black"/>
                <a:sym typeface="Raleway Black"/>
              </a:rPr>
              <a:t> X EUREKA SPRINGS</a:t>
            </a:r>
            <a:endParaRPr sz="1800">
              <a:solidFill>
                <a:srgbClr val="C651B2"/>
              </a:solidFill>
              <a:latin typeface="Raleway Black"/>
              <a:ea typeface="Raleway Black"/>
              <a:cs typeface="Raleway Black"/>
              <a:sym typeface="Raleway Black"/>
            </a:endParaRPr>
          </a:p>
          <a:p>
            <a:pPr marL="0" lvl="0" indent="0" algn="l" rtl="0">
              <a:spcBef>
                <a:spcPts val="0"/>
              </a:spcBef>
              <a:spcAft>
                <a:spcPts val="0"/>
              </a:spcAft>
              <a:buClr>
                <a:schemeClr val="dk1"/>
              </a:buClr>
              <a:buSzPts val="1100"/>
              <a:buFont typeface="Arial"/>
              <a:buNone/>
            </a:pPr>
            <a:endParaRPr sz="1800">
              <a:solidFill>
                <a:srgbClr val="D154BC"/>
              </a:solidFill>
              <a:latin typeface="Raleway Black"/>
              <a:ea typeface="Raleway Black"/>
              <a:cs typeface="Raleway Black"/>
              <a:sym typeface="Raleway Black"/>
            </a:endParaRPr>
          </a:p>
          <a:p>
            <a:pPr marL="0" marR="0" lvl="0" indent="0" algn="l" rtl="0">
              <a:lnSpc>
                <a:spcPct val="100000"/>
              </a:lnSpc>
              <a:spcBef>
                <a:spcPts val="0"/>
              </a:spcBef>
              <a:spcAft>
                <a:spcPts val="0"/>
              </a:spcAft>
              <a:buNone/>
            </a:pPr>
            <a:endParaRPr sz="1800">
              <a:solidFill>
                <a:srgbClr val="D154BC"/>
              </a:solidFill>
              <a:latin typeface="Raleway Black"/>
              <a:ea typeface="Raleway Black"/>
              <a:cs typeface="Raleway Black"/>
              <a:sym typeface="Raleway Black"/>
            </a:endParaRPr>
          </a:p>
        </p:txBody>
      </p:sp>
      <p:sp>
        <p:nvSpPr>
          <p:cNvPr id="828" name="Google Shape;828;p82"/>
          <p:cNvSpPr txBox="1"/>
          <p:nvPr/>
        </p:nvSpPr>
        <p:spPr>
          <a:xfrm>
            <a:off x="590175" y="987725"/>
            <a:ext cx="3256200" cy="3832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a:solidFill>
                  <a:srgbClr val="222222"/>
                </a:solidFill>
                <a:latin typeface="Raleway"/>
                <a:ea typeface="Raleway"/>
                <a:cs typeface="Raleway"/>
                <a:sym typeface="Raleway"/>
              </a:rPr>
              <a:t>In Market: May 27-29, 2024</a:t>
            </a:r>
            <a:endParaRPr>
              <a:solidFill>
                <a:srgbClr val="222222"/>
              </a:solidFill>
              <a:latin typeface="Raleway"/>
              <a:ea typeface="Raleway"/>
              <a:cs typeface="Raleway"/>
              <a:sym typeface="Raleway"/>
            </a:endParaRPr>
          </a:p>
          <a:p>
            <a:pPr marL="0" lvl="0" indent="0" algn="l" rtl="0">
              <a:spcBef>
                <a:spcPts val="0"/>
              </a:spcBef>
              <a:spcAft>
                <a:spcPts val="0"/>
              </a:spcAft>
              <a:buNone/>
            </a:pPr>
            <a:endParaRPr>
              <a:solidFill>
                <a:srgbClr val="222222"/>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u="sng">
                <a:solidFill>
                  <a:srgbClr val="222222"/>
                </a:solidFill>
                <a:latin typeface="Raleway"/>
                <a:ea typeface="Raleway"/>
                <a:cs typeface="Raleway"/>
                <a:sym typeface="Raleway"/>
              </a:rPr>
              <a:t>Deliverables:</a:t>
            </a:r>
            <a:endParaRPr u="sng">
              <a:solidFill>
                <a:srgbClr val="222222"/>
              </a:solidFill>
              <a:latin typeface="Raleway"/>
              <a:ea typeface="Raleway"/>
              <a:cs typeface="Raleway"/>
              <a:sym typeface="Raleway"/>
            </a:endParaRPr>
          </a:p>
          <a:p>
            <a:pPr marL="457200" lvl="0" indent="-317500" algn="l" rtl="0">
              <a:spcBef>
                <a:spcPts val="0"/>
              </a:spcBef>
              <a:spcAft>
                <a:spcPts val="0"/>
              </a:spcAft>
              <a:buClr>
                <a:srgbClr val="222222"/>
              </a:buClr>
              <a:buSzPts val="1400"/>
              <a:buFont typeface="Raleway"/>
              <a:buChar char="●"/>
            </a:pPr>
            <a:r>
              <a:rPr lang="en" u="sng">
                <a:solidFill>
                  <a:schemeClr val="hlink"/>
                </a:solidFill>
                <a:latin typeface="Raleway"/>
                <a:ea typeface="Raleway"/>
                <a:cs typeface="Raleway"/>
                <a:sym typeface="Raleway"/>
                <a:hlinkClick r:id="rId4"/>
              </a:rPr>
              <a:t>Instagram Stories</a:t>
            </a:r>
            <a:endParaRPr>
              <a:solidFill>
                <a:srgbClr val="222222"/>
              </a:solidFill>
              <a:latin typeface="Raleway"/>
              <a:ea typeface="Raleway"/>
              <a:cs typeface="Raleway"/>
              <a:sym typeface="Raleway"/>
            </a:endParaRPr>
          </a:p>
          <a:p>
            <a:pPr marL="457200" lvl="0" indent="-317500" algn="l" rtl="0">
              <a:spcBef>
                <a:spcPts val="0"/>
              </a:spcBef>
              <a:spcAft>
                <a:spcPts val="0"/>
              </a:spcAft>
              <a:buClr>
                <a:srgbClr val="222222"/>
              </a:buClr>
              <a:buSzPts val="1400"/>
              <a:buFont typeface="Raleway"/>
              <a:buChar char="●"/>
            </a:pPr>
            <a:r>
              <a:rPr lang="en" u="sng">
                <a:solidFill>
                  <a:schemeClr val="hlink"/>
                </a:solidFill>
                <a:latin typeface="Raleway"/>
                <a:ea typeface="Raleway"/>
                <a:cs typeface="Raleway"/>
                <a:sym typeface="Raleway"/>
                <a:hlinkClick r:id="rId5"/>
              </a:rPr>
              <a:t>1 Instagram Reel</a:t>
            </a:r>
            <a:endParaRPr>
              <a:solidFill>
                <a:srgbClr val="222222"/>
              </a:solidFill>
              <a:latin typeface="Raleway"/>
              <a:ea typeface="Raleway"/>
              <a:cs typeface="Raleway"/>
              <a:sym typeface="Raleway"/>
            </a:endParaRPr>
          </a:p>
          <a:p>
            <a:pPr marL="457200" lvl="0" indent="-317500" algn="l" rtl="0">
              <a:spcBef>
                <a:spcPts val="0"/>
              </a:spcBef>
              <a:spcAft>
                <a:spcPts val="0"/>
              </a:spcAft>
              <a:buClr>
                <a:srgbClr val="222222"/>
              </a:buClr>
              <a:buSzPts val="1400"/>
              <a:buFont typeface="Raleway"/>
              <a:buChar char="●"/>
            </a:pPr>
            <a:r>
              <a:rPr lang="en" u="sng">
                <a:solidFill>
                  <a:schemeClr val="hlink"/>
                </a:solidFill>
                <a:latin typeface="Raleway"/>
                <a:ea typeface="Raleway"/>
                <a:cs typeface="Raleway"/>
                <a:sym typeface="Raleway"/>
                <a:hlinkClick r:id="rId6"/>
              </a:rPr>
              <a:t>1 TikTok Video</a:t>
            </a:r>
            <a:endParaRPr>
              <a:solidFill>
                <a:srgbClr val="222222"/>
              </a:solidFill>
              <a:latin typeface="Raleway"/>
              <a:ea typeface="Raleway"/>
              <a:cs typeface="Raleway"/>
              <a:sym typeface="Raleway"/>
            </a:endParaRPr>
          </a:p>
          <a:p>
            <a:pPr marL="0" lvl="0" indent="0" algn="l" rtl="0">
              <a:spcBef>
                <a:spcPts val="0"/>
              </a:spcBef>
              <a:spcAft>
                <a:spcPts val="0"/>
              </a:spcAft>
              <a:buNone/>
            </a:pPr>
            <a:endParaRPr>
              <a:solidFill>
                <a:srgbClr val="222222"/>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 u="sng">
                <a:solidFill>
                  <a:srgbClr val="222222"/>
                </a:solidFill>
                <a:latin typeface="Raleway"/>
                <a:ea typeface="Raleway"/>
                <a:cs typeface="Raleway"/>
                <a:sym typeface="Raleway"/>
              </a:rPr>
              <a:t>Metrics:</a:t>
            </a:r>
            <a:endParaRPr u="sng">
              <a:solidFill>
                <a:srgbClr val="222222"/>
              </a:solidFill>
              <a:latin typeface="Raleway"/>
              <a:ea typeface="Raleway"/>
              <a:cs typeface="Raleway"/>
              <a:sym typeface="Raleway"/>
            </a:endParaRPr>
          </a:p>
          <a:p>
            <a:pPr marL="457200" lvl="0" indent="-317500" algn="l" rtl="0">
              <a:spcBef>
                <a:spcPts val="0"/>
              </a:spcBef>
              <a:spcAft>
                <a:spcPts val="0"/>
              </a:spcAft>
              <a:buClr>
                <a:srgbClr val="222222"/>
              </a:buClr>
              <a:buSzPts val="1400"/>
              <a:buFont typeface="Raleway"/>
              <a:buChar char="●"/>
            </a:pPr>
            <a:r>
              <a:rPr lang="en">
                <a:solidFill>
                  <a:srgbClr val="222222"/>
                </a:solidFill>
                <a:latin typeface="Raleway"/>
                <a:ea typeface="Raleway"/>
                <a:cs typeface="Raleway"/>
                <a:sym typeface="Raleway"/>
              </a:rPr>
              <a:t>14 posts</a:t>
            </a:r>
            <a:endParaRPr>
              <a:solidFill>
                <a:srgbClr val="222222"/>
              </a:solidFill>
              <a:latin typeface="Raleway"/>
              <a:ea typeface="Raleway"/>
              <a:cs typeface="Raleway"/>
              <a:sym typeface="Raleway"/>
            </a:endParaRPr>
          </a:p>
          <a:p>
            <a:pPr marL="457200" lvl="0" indent="-317500" algn="l" rtl="0">
              <a:spcBef>
                <a:spcPts val="0"/>
              </a:spcBef>
              <a:spcAft>
                <a:spcPts val="0"/>
              </a:spcAft>
              <a:buClr>
                <a:srgbClr val="222222"/>
              </a:buClr>
              <a:buSzPts val="1400"/>
              <a:buFont typeface="Raleway"/>
              <a:buChar char="●"/>
            </a:pPr>
            <a:r>
              <a:rPr lang="en">
                <a:solidFill>
                  <a:srgbClr val="222222"/>
                </a:solidFill>
                <a:latin typeface="Raleway"/>
                <a:ea typeface="Raleway"/>
                <a:cs typeface="Raleway"/>
                <a:sym typeface="Raleway"/>
              </a:rPr>
              <a:t>41,045 Impressions</a:t>
            </a:r>
            <a:endParaRPr>
              <a:solidFill>
                <a:srgbClr val="222222"/>
              </a:solidFill>
              <a:latin typeface="Raleway"/>
              <a:ea typeface="Raleway"/>
              <a:cs typeface="Raleway"/>
              <a:sym typeface="Raleway"/>
            </a:endParaRPr>
          </a:p>
          <a:p>
            <a:pPr marL="457200" lvl="0" indent="-317500" algn="l" rtl="0">
              <a:spcBef>
                <a:spcPts val="0"/>
              </a:spcBef>
              <a:spcAft>
                <a:spcPts val="0"/>
              </a:spcAft>
              <a:buClr>
                <a:srgbClr val="222222"/>
              </a:buClr>
              <a:buSzPts val="1400"/>
              <a:buFont typeface="Raleway"/>
              <a:buChar char="●"/>
            </a:pPr>
            <a:r>
              <a:rPr lang="en">
                <a:solidFill>
                  <a:srgbClr val="222222"/>
                </a:solidFill>
                <a:latin typeface="Raleway"/>
                <a:ea typeface="Raleway"/>
                <a:cs typeface="Raleway"/>
                <a:sym typeface="Raleway"/>
              </a:rPr>
              <a:t>790 Engagements</a:t>
            </a:r>
            <a:endParaRPr>
              <a:solidFill>
                <a:srgbClr val="222222"/>
              </a:solidFill>
              <a:latin typeface="Raleway"/>
              <a:ea typeface="Raleway"/>
              <a:cs typeface="Raleway"/>
              <a:sym typeface="Raleway"/>
            </a:endParaRPr>
          </a:p>
          <a:p>
            <a:pPr marL="457200" lvl="0" indent="-317500" algn="l" rtl="0">
              <a:spcBef>
                <a:spcPts val="0"/>
              </a:spcBef>
              <a:spcAft>
                <a:spcPts val="0"/>
              </a:spcAft>
              <a:buClr>
                <a:srgbClr val="222222"/>
              </a:buClr>
              <a:buSzPts val="1400"/>
              <a:buFont typeface="Raleway"/>
              <a:buChar char="●"/>
            </a:pPr>
            <a:r>
              <a:rPr lang="en">
                <a:solidFill>
                  <a:srgbClr val="222222"/>
                </a:solidFill>
                <a:latin typeface="Raleway"/>
                <a:ea typeface="Raleway"/>
                <a:cs typeface="Raleway"/>
                <a:sym typeface="Raleway"/>
              </a:rPr>
              <a:t>644,600 Potential Reach</a:t>
            </a:r>
            <a:endParaRPr>
              <a:solidFill>
                <a:srgbClr val="222222"/>
              </a:solidFill>
              <a:latin typeface="Raleway"/>
              <a:ea typeface="Raleway"/>
              <a:cs typeface="Raleway"/>
              <a:sym typeface="Raleway"/>
            </a:endParaRPr>
          </a:p>
          <a:p>
            <a:pPr marL="457200" lvl="0" indent="-317500" algn="l" rtl="0">
              <a:spcBef>
                <a:spcPts val="0"/>
              </a:spcBef>
              <a:spcAft>
                <a:spcPts val="0"/>
              </a:spcAft>
              <a:buClr>
                <a:srgbClr val="222222"/>
              </a:buClr>
              <a:buSzPts val="1400"/>
              <a:buFont typeface="Raleway"/>
              <a:buChar char="●"/>
            </a:pPr>
            <a:r>
              <a:rPr lang="en">
                <a:solidFill>
                  <a:srgbClr val="222222"/>
                </a:solidFill>
                <a:latin typeface="Raleway"/>
                <a:ea typeface="Raleway"/>
                <a:cs typeface="Raleway"/>
                <a:sym typeface="Raleway"/>
              </a:rPr>
              <a:t>271 Saves</a:t>
            </a:r>
            <a:endParaRPr>
              <a:solidFill>
                <a:srgbClr val="222222"/>
              </a:solidFill>
              <a:latin typeface="Raleway"/>
              <a:ea typeface="Raleway"/>
              <a:cs typeface="Raleway"/>
              <a:sym typeface="Raleway"/>
            </a:endParaRPr>
          </a:p>
          <a:p>
            <a:pPr marL="457200" lvl="0" indent="-317500" algn="l" rtl="0">
              <a:spcBef>
                <a:spcPts val="0"/>
              </a:spcBef>
              <a:spcAft>
                <a:spcPts val="0"/>
              </a:spcAft>
              <a:buClr>
                <a:srgbClr val="222222"/>
              </a:buClr>
              <a:buSzPts val="1400"/>
              <a:buFont typeface="Raleway"/>
              <a:buChar char="●"/>
            </a:pPr>
            <a:r>
              <a:rPr lang="en">
                <a:solidFill>
                  <a:srgbClr val="222222"/>
                </a:solidFill>
                <a:latin typeface="Raleway"/>
                <a:ea typeface="Raleway"/>
                <a:cs typeface="Raleway"/>
                <a:sym typeface="Raleway"/>
              </a:rPr>
              <a:t>1.5% Instagram Engagement Rate</a:t>
            </a:r>
            <a:endParaRPr>
              <a:solidFill>
                <a:srgbClr val="222222"/>
              </a:solidFill>
              <a:latin typeface="Raleway"/>
              <a:ea typeface="Raleway"/>
              <a:cs typeface="Raleway"/>
              <a:sym typeface="Raleway"/>
            </a:endParaRPr>
          </a:p>
          <a:p>
            <a:pPr marL="457200" lvl="0" indent="-317500" algn="l" rtl="0">
              <a:spcBef>
                <a:spcPts val="0"/>
              </a:spcBef>
              <a:spcAft>
                <a:spcPts val="0"/>
              </a:spcAft>
              <a:buClr>
                <a:srgbClr val="222222"/>
              </a:buClr>
              <a:buSzPts val="1400"/>
              <a:buFont typeface="Raleway"/>
              <a:buChar char="●"/>
            </a:pPr>
            <a:r>
              <a:rPr lang="en">
                <a:solidFill>
                  <a:srgbClr val="222222"/>
                </a:solidFill>
                <a:latin typeface="Raleway"/>
                <a:ea typeface="Raleway"/>
                <a:cs typeface="Raleway"/>
                <a:sym typeface="Raleway"/>
              </a:rPr>
              <a:t>3.8% TikTok Engagement Rate</a:t>
            </a:r>
            <a:endParaRPr>
              <a:solidFill>
                <a:srgbClr val="222222"/>
              </a:solidFill>
              <a:latin typeface="Raleway"/>
              <a:ea typeface="Raleway"/>
              <a:cs typeface="Raleway"/>
              <a:sym typeface="Raleway"/>
            </a:endParaRPr>
          </a:p>
          <a:p>
            <a:pPr marL="457200" lvl="0" indent="-317500" algn="l" rtl="0">
              <a:spcBef>
                <a:spcPts val="0"/>
              </a:spcBef>
              <a:spcAft>
                <a:spcPts val="0"/>
              </a:spcAft>
              <a:buClr>
                <a:srgbClr val="222222"/>
              </a:buClr>
              <a:buSzPts val="1400"/>
              <a:buFont typeface="Raleway"/>
              <a:buChar char="●"/>
            </a:pPr>
            <a:r>
              <a:rPr lang="en">
                <a:solidFill>
                  <a:srgbClr val="222222"/>
                </a:solidFill>
                <a:latin typeface="Raleway"/>
                <a:ea typeface="Raleway"/>
                <a:cs typeface="Raleway"/>
                <a:sym typeface="Raleway"/>
              </a:rPr>
              <a:t>$2,341 Total Media Value</a:t>
            </a:r>
            <a:endParaRPr>
              <a:solidFill>
                <a:srgbClr val="222222"/>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b="1">
              <a:solidFill>
                <a:srgbClr val="222222"/>
              </a:solidFill>
              <a:latin typeface="Avenir"/>
              <a:ea typeface="Avenir"/>
              <a:cs typeface="Avenir"/>
              <a:sym typeface="Avenir"/>
            </a:endParaRPr>
          </a:p>
          <a:p>
            <a:pPr marL="0" marR="0" lvl="0" indent="0" algn="l" rtl="0">
              <a:lnSpc>
                <a:spcPct val="100000"/>
              </a:lnSpc>
              <a:spcBef>
                <a:spcPts val="0"/>
              </a:spcBef>
              <a:spcAft>
                <a:spcPts val="0"/>
              </a:spcAft>
              <a:buNone/>
            </a:pPr>
            <a:endParaRPr sz="1500" b="1">
              <a:solidFill>
                <a:srgbClr val="222222"/>
              </a:solidFill>
              <a:latin typeface="Avenir"/>
              <a:ea typeface="Avenir"/>
              <a:cs typeface="Avenir"/>
              <a:sym typeface="Avenir"/>
            </a:endParaRPr>
          </a:p>
        </p:txBody>
      </p:sp>
      <p:pic>
        <p:nvPicPr>
          <p:cNvPr id="829" name="Google Shape;829;p82"/>
          <p:cNvPicPr preferRelativeResize="0"/>
          <p:nvPr/>
        </p:nvPicPr>
        <p:blipFill rotWithShape="1">
          <a:blip r:embed="rId7">
            <a:alphaModFix/>
          </a:blip>
          <a:srcRect t="23371" b="23377"/>
          <a:stretch/>
        </p:blipFill>
        <p:spPr>
          <a:xfrm>
            <a:off x="5180676" y="987725"/>
            <a:ext cx="3354650" cy="3168052"/>
          </a:xfrm>
          <a:prstGeom prst="rect">
            <a:avLst/>
          </a:prstGeom>
          <a:noFill/>
          <a:ln>
            <a:noFill/>
          </a:ln>
        </p:spPr>
      </p:pic>
      <p:sp>
        <p:nvSpPr>
          <p:cNvPr id="830" name="Google Shape;830;p82"/>
          <p:cNvSpPr/>
          <p:nvPr/>
        </p:nvSpPr>
        <p:spPr>
          <a:xfrm>
            <a:off x="27350" y="5143500"/>
            <a:ext cx="9277200" cy="891900"/>
          </a:xfrm>
          <a:prstGeom prst="rect">
            <a:avLst/>
          </a:prstGeom>
          <a:solidFill>
            <a:srgbClr val="F9FB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31" name="Google Shape;831;p82"/>
          <p:cNvPicPr preferRelativeResize="0"/>
          <p:nvPr/>
        </p:nvPicPr>
        <p:blipFill>
          <a:blip r:embed="rId8">
            <a:alphaModFix/>
          </a:blip>
          <a:stretch>
            <a:fillRect/>
          </a:stretch>
        </p:blipFill>
        <p:spPr>
          <a:xfrm>
            <a:off x="8188141" y="694600"/>
            <a:ext cx="578619" cy="718650"/>
          </a:xfrm>
          <a:prstGeom prst="rect">
            <a:avLst/>
          </a:prstGeom>
          <a:noFill/>
          <a:ln>
            <a:noFill/>
          </a:ln>
        </p:spPr>
      </p:pic>
      <p:pic>
        <p:nvPicPr>
          <p:cNvPr id="832" name="Google Shape;832;p82"/>
          <p:cNvPicPr preferRelativeResize="0"/>
          <p:nvPr/>
        </p:nvPicPr>
        <p:blipFill>
          <a:blip r:embed="rId9">
            <a:alphaModFix/>
          </a:blip>
          <a:stretch>
            <a:fillRect/>
          </a:stretch>
        </p:blipFill>
        <p:spPr>
          <a:xfrm>
            <a:off x="8469800" y="83800"/>
            <a:ext cx="535352" cy="154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grpSp>
        <p:nvGrpSpPr>
          <p:cNvPr id="182" name="Google Shape;182;p38"/>
          <p:cNvGrpSpPr/>
          <p:nvPr/>
        </p:nvGrpSpPr>
        <p:grpSpPr>
          <a:xfrm>
            <a:off x="568062" y="4056625"/>
            <a:ext cx="1946750" cy="684100"/>
            <a:chOff x="422150" y="3374375"/>
            <a:chExt cx="1946750" cy="684100"/>
          </a:xfrm>
        </p:grpSpPr>
        <p:pic>
          <p:nvPicPr>
            <p:cNvPr id="183" name="Google Shape;183;p38"/>
            <p:cNvPicPr preferRelativeResize="0"/>
            <p:nvPr/>
          </p:nvPicPr>
          <p:blipFill>
            <a:blip r:embed="rId3">
              <a:alphaModFix/>
            </a:blip>
            <a:stretch>
              <a:fillRect/>
            </a:stretch>
          </p:blipFill>
          <p:spPr>
            <a:xfrm>
              <a:off x="422150" y="3452925"/>
              <a:ext cx="203000" cy="212200"/>
            </a:xfrm>
            <a:prstGeom prst="rect">
              <a:avLst/>
            </a:prstGeom>
            <a:noFill/>
            <a:ln>
              <a:noFill/>
            </a:ln>
          </p:spPr>
        </p:pic>
        <p:sp>
          <p:nvSpPr>
            <p:cNvPr id="184" name="Google Shape;184;p38"/>
            <p:cNvSpPr txBox="1"/>
            <p:nvPr/>
          </p:nvSpPr>
          <p:spPr>
            <a:xfrm>
              <a:off x="584200" y="3374375"/>
              <a:ext cx="178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434343"/>
                  </a:solidFill>
                  <a:latin typeface="Raleway"/>
                  <a:ea typeface="Raleway"/>
                  <a:cs typeface="Raleway"/>
                  <a:sym typeface="Raleway"/>
                </a:rPr>
                <a:t>Core Markets</a:t>
              </a:r>
              <a:endParaRPr sz="1200" b="1">
                <a:solidFill>
                  <a:srgbClr val="434343"/>
                </a:solidFill>
                <a:latin typeface="Raleway"/>
                <a:ea typeface="Raleway"/>
                <a:cs typeface="Raleway"/>
                <a:sym typeface="Raleway"/>
              </a:endParaRPr>
            </a:p>
          </p:txBody>
        </p:sp>
        <p:pic>
          <p:nvPicPr>
            <p:cNvPr id="185" name="Google Shape;185;p38"/>
            <p:cNvPicPr preferRelativeResize="0"/>
            <p:nvPr/>
          </p:nvPicPr>
          <p:blipFill rotWithShape="1">
            <a:blip r:embed="rId4">
              <a:alphaModFix/>
            </a:blip>
            <a:srcRect/>
            <a:stretch/>
          </p:blipFill>
          <p:spPr>
            <a:xfrm>
              <a:off x="422150" y="3767725"/>
              <a:ext cx="203000" cy="212200"/>
            </a:xfrm>
            <a:prstGeom prst="rect">
              <a:avLst/>
            </a:prstGeom>
            <a:noFill/>
            <a:ln>
              <a:noFill/>
            </a:ln>
          </p:spPr>
        </p:pic>
        <p:sp>
          <p:nvSpPr>
            <p:cNvPr id="186" name="Google Shape;186;p38"/>
            <p:cNvSpPr txBox="1"/>
            <p:nvPr/>
          </p:nvSpPr>
          <p:spPr>
            <a:xfrm>
              <a:off x="584200" y="3689175"/>
              <a:ext cx="178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434343"/>
                  </a:solidFill>
                  <a:latin typeface="Raleway"/>
                  <a:ea typeface="Raleway"/>
                  <a:cs typeface="Raleway"/>
                  <a:sym typeface="Raleway"/>
                </a:rPr>
                <a:t>Key Growth Markets</a:t>
              </a:r>
              <a:endParaRPr sz="1200" b="1">
                <a:solidFill>
                  <a:srgbClr val="434343"/>
                </a:solidFill>
                <a:latin typeface="Raleway"/>
                <a:ea typeface="Raleway"/>
                <a:cs typeface="Raleway"/>
                <a:sym typeface="Raleway"/>
              </a:endParaRPr>
            </a:p>
          </p:txBody>
        </p:sp>
      </p:grpSp>
      <p:grpSp>
        <p:nvGrpSpPr>
          <p:cNvPr id="187" name="Google Shape;187;p38"/>
          <p:cNvGrpSpPr/>
          <p:nvPr/>
        </p:nvGrpSpPr>
        <p:grpSpPr>
          <a:xfrm>
            <a:off x="5447136" y="2296866"/>
            <a:ext cx="1164892" cy="323071"/>
            <a:chOff x="3990383" y="1874213"/>
            <a:chExt cx="1278696" cy="334200"/>
          </a:xfrm>
        </p:grpSpPr>
        <p:pic>
          <p:nvPicPr>
            <p:cNvPr id="188" name="Google Shape;188;p38"/>
            <p:cNvPicPr preferRelativeResize="0"/>
            <p:nvPr/>
          </p:nvPicPr>
          <p:blipFill rotWithShape="1">
            <a:blip r:embed="rId4">
              <a:alphaModFix/>
            </a:blip>
            <a:srcRect/>
            <a:stretch/>
          </p:blipFill>
          <p:spPr>
            <a:xfrm>
              <a:off x="3990383" y="1952983"/>
              <a:ext cx="158400" cy="165580"/>
            </a:xfrm>
            <a:prstGeom prst="rect">
              <a:avLst/>
            </a:prstGeom>
            <a:noFill/>
            <a:ln>
              <a:noFill/>
            </a:ln>
          </p:spPr>
        </p:pic>
        <p:sp>
          <p:nvSpPr>
            <p:cNvPr id="189" name="Google Shape;189;p38"/>
            <p:cNvSpPr txBox="1"/>
            <p:nvPr/>
          </p:nvSpPr>
          <p:spPr>
            <a:xfrm>
              <a:off x="4094578" y="1874213"/>
              <a:ext cx="1174500" cy="33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434343"/>
                  </a:solidFill>
                  <a:latin typeface="Raleway"/>
                  <a:ea typeface="Raleway"/>
                  <a:cs typeface="Raleway"/>
                  <a:sym typeface="Raleway"/>
                </a:rPr>
                <a:t>STL</a:t>
              </a:r>
              <a:r>
                <a:rPr lang="en" sz="900" b="1">
                  <a:solidFill>
                    <a:srgbClr val="434343"/>
                  </a:solidFill>
                  <a:latin typeface="Raleway"/>
                  <a:ea typeface="Raleway"/>
                  <a:cs typeface="Raleway"/>
                  <a:sym typeface="Raleway"/>
                </a:rPr>
                <a:t> </a:t>
              </a:r>
              <a:endParaRPr sz="900" b="1">
                <a:solidFill>
                  <a:srgbClr val="434343"/>
                </a:solidFill>
                <a:latin typeface="Raleway"/>
                <a:ea typeface="Raleway"/>
                <a:cs typeface="Raleway"/>
                <a:sym typeface="Raleway"/>
              </a:endParaRPr>
            </a:p>
          </p:txBody>
        </p:sp>
      </p:grpSp>
      <p:pic>
        <p:nvPicPr>
          <p:cNvPr id="190" name="Google Shape;190;p38"/>
          <p:cNvPicPr preferRelativeResize="0"/>
          <p:nvPr/>
        </p:nvPicPr>
        <p:blipFill>
          <a:blip r:embed="rId5">
            <a:alphaModFix/>
          </a:blip>
          <a:stretch>
            <a:fillRect/>
          </a:stretch>
        </p:blipFill>
        <p:spPr>
          <a:xfrm>
            <a:off x="1640137" y="768025"/>
            <a:ext cx="6426051" cy="3748201"/>
          </a:xfrm>
          <a:prstGeom prst="rect">
            <a:avLst/>
          </a:prstGeom>
          <a:noFill/>
          <a:ln>
            <a:noFill/>
          </a:ln>
        </p:spPr>
      </p:pic>
      <p:grpSp>
        <p:nvGrpSpPr>
          <p:cNvPr id="191" name="Google Shape;191;p38"/>
          <p:cNvGrpSpPr/>
          <p:nvPr/>
        </p:nvGrpSpPr>
        <p:grpSpPr>
          <a:xfrm>
            <a:off x="5237767" y="2471098"/>
            <a:ext cx="1178989" cy="323071"/>
            <a:chOff x="3990383" y="1628588"/>
            <a:chExt cx="1294171" cy="334200"/>
          </a:xfrm>
        </p:grpSpPr>
        <p:pic>
          <p:nvPicPr>
            <p:cNvPr id="192" name="Google Shape;192;p38"/>
            <p:cNvPicPr preferRelativeResize="0"/>
            <p:nvPr/>
          </p:nvPicPr>
          <p:blipFill>
            <a:blip r:embed="rId3">
              <a:alphaModFix/>
            </a:blip>
            <a:stretch>
              <a:fillRect/>
            </a:stretch>
          </p:blipFill>
          <p:spPr>
            <a:xfrm>
              <a:off x="3990383" y="1707345"/>
              <a:ext cx="158400" cy="165580"/>
            </a:xfrm>
            <a:prstGeom prst="rect">
              <a:avLst/>
            </a:prstGeom>
            <a:noFill/>
            <a:ln>
              <a:noFill/>
            </a:ln>
          </p:spPr>
        </p:pic>
        <p:sp>
          <p:nvSpPr>
            <p:cNvPr id="193" name="Google Shape;193;p38"/>
            <p:cNvSpPr txBox="1"/>
            <p:nvPr/>
          </p:nvSpPr>
          <p:spPr>
            <a:xfrm>
              <a:off x="4110053" y="1628588"/>
              <a:ext cx="1174500" cy="33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434343"/>
                  </a:solidFill>
                  <a:latin typeface="Raleway"/>
                  <a:ea typeface="Raleway"/>
                  <a:cs typeface="Raleway"/>
                  <a:sym typeface="Raleway"/>
                </a:rPr>
                <a:t>Springfield</a:t>
              </a:r>
              <a:r>
                <a:rPr lang="en" sz="900" b="1">
                  <a:solidFill>
                    <a:srgbClr val="434343"/>
                  </a:solidFill>
                  <a:latin typeface="Raleway"/>
                  <a:ea typeface="Raleway"/>
                  <a:cs typeface="Raleway"/>
                  <a:sym typeface="Raleway"/>
                </a:rPr>
                <a:t> </a:t>
              </a:r>
              <a:endParaRPr sz="900" b="1">
                <a:solidFill>
                  <a:srgbClr val="434343"/>
                </a:solidFill>
                <a:latin typeface="Raleway"/>
                <a:ea typeface="Raleway"/>
                <a:cs typeface="Raleway"/>
                <a:sym typeface="Raleway"/>
              </a:endParaRPr>
            </a:p>
          </p:txBody>
        </p:sp>
      </p:grpSp>
      <p:grpSp>
        <p:nvGrpSpPr>
          <p:cNvPr id="194" name="Google Shape;194;p38"/>
          <p:cNvGrpSpPr/>
          <p:nvPr/>
        </p:nvGrpSpPr>
        <p:grpSpPr>
          <a:xfrm>
            <a:off x="4812237" y="2948958"/>
            <a:ext cx="1069970" cy="399336"/>
            <a:chOff x="3859120" y="1707345"/>
            <a:chExt cx="1174500" cy="413092"/>
          </a:xfrm>
        </p:grpSpPr>
        <p:pic>
          <p:nvPicPr>
            <p:cNvPr id="195" name="Google Shape;195;p38"/>
            <p:cNvPicPr preferRelativeResize="0"/>
            <p:nvPr/>
          </p:nvPicPr>
          <p:blipFill>
            <a:blip r:embed="rId3">
              <a:alphaModFix/>
            </a:blip>
            <a:stretch>
              <a:fillRect/>
            </a:stretch>
          </p:blipFill>
          <p:spPr>
            <a:xfrm>
              <a:off x="3990383" y="1707345"/>
              <a:ext cx="158400" cy="165580"/>
            </a:xfrm>
            <a:prstGeom prst="rect">
              <a:avLst/>
            </a:prstGeom>
            <a:noFill/>
            <a:ln>
              <a:noFill/>
            </a:ln>
          </p:spPr>
        </p:pic>
        <p:sp>
          <p:nvSpPr>
            <p:cNvPr id="196" name="Google Shape;196;p38"/>
            <p:cNvSpPr txBox="1"/>
            <p:nvPr/>
          </p:nvSpPr>
          <p:spPr>
            <a:xfrm>
              <a:off x="3859120" y="1786237"/>
              <a:ext cx="1174500" cy="33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434343"/>
                  </a:solidFill>
                  <a:latin typeface="Raleway"/>
                  <a:ea typeface="Raleway"/>
                  <a:cs typeface="Raleway"/>
                  <a:sym typeface="Raleway"/>
                </a:rPr>
                <a:t>Tulsa</a:t>
              </a:r>
              <a:r>
                <a:rPr lang="en" sz="900" b="1">
                  <a:solidFill>
                    <a:srgbClr val="434343"/>
                  </a:solidFill>
                  <a:latin typeface="Raleway"/>
                  <a:ea typeface="Raleway"/>
                  <a:cs typeface="Raleway"/>
                  <a:sym typeface="Raleway"/>
                </a:rPr>
                <a:t> </a:t>
              </a:r>
              <a:endParaRPr sz="900" b="1">
                <a:solidFill>
                  <a:srgbClr val="434343"/>
                </a:solidFill>
                <a:latin typeface="Raleway"/>
                <a:ea typeface="Raleway"/>
                <a:cs typeface="Raleway"/>
                <a:sym typeface="Raleway"/>
              </a:endParaRPr>
            </a:p>
          </p:txBody>
        </p:sp>
      </p:grpSp>
      <p:grpSp>
        <p:nvGrpSpPr>
          <p:cNvPr id="197" name="Google Shape;197;p38"/>
          <p:cNvGrpSpPr/>
          <p:nvPr/>
        </p:nvGrpSpPr>
        <p:grpSpPr>
          <a:xfrm>
            <a:off x="4583637" y="3406158"/>
            <a:ext cx="1069970" cy="399336"/>
            <a:chOff x="3775476" y="1707345"/>
            <a:chExt cx="1174500" cy="413092"/>
          </a:xfrm>
        </p:grpSpPr>
        <p:pic>
          <p:nvPicPr>
            <p:cNvPr id="198" name="Google Shape;198;p38"/>
            <p:cNvPicPr preferRelativeResize="0"/>
            <p:nvPr/>
          </p:nvPicPr>
          <p:blipFill>
            <a:blip r:embed="rId3">
              <a:alphaModFix/>
            </a:blip>
            <a:stretch>
              <a:fillRect/>
            </a:stretch>
          </p:blipFill>
          <p:spPr>
            <a:xfrm>
              <a:off x="3990383" y="1707345"/>
              <a:ext cx="158400" cy="165580"/>
            </a:xfrm>
            <a:prstGeom prst="rect">
              <a:avLst/>
            </a:prstGeom>
            <a:noFill/>
            <a:ln>
              <a:noFill/>
            </a:ln>
          </p:spPr>
        </p:pic>
        <p:sp>
          <p:nvSpPr>
            <p:cNvPr id="199" name="Google Shape;199;p38"/>
            <p:cNvSpPr txBox="1"/>
            <p:nvPr/>
          </p:nvSpPr>
          <p:spPr>
            <a:xfrm>
              <a:off x="3775476" y="1786237"/>
              <a:ext cx="1174500" cy="33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434343"/>
                  </a:solidFill>
                  <a:latin typeface="Raleway"/>
                  <a:ea typeface="Raleway"/>
                  <a:cs typeface="Raleway"/>
                  <a:sym typeface="Raleway"/>
                </a:rPr>
                <a:t>Dallas</a:t>
              </a:r>
              <a:r>
                <a:rPr lang="en" sz="900" b="1">
                  <a:solidFill>
                    <a:srgbClr val="434343"/>
                  </a:solidFill>
                  <a:latin typeface="Raleway"/>
                  <a:ea typeface="Raleway"/>
                  <a:cs typeface="Raleway"/>
                  <a:sym typeface="Raleway"/>
                </a:rPr>
                <a:t> </a:t>
              </a:r>
              <a:endParaRPr sz="900" b="1">
                <a:solidFill>
                  <a:srgbClr val="434343"/>
                </a:solidFill>
                <a:latin typeface="Raleway"/>
                <a:ea typeface="Raleway"/>
                <a:cs typeface="Raleway"/>
                <a:sym typeface="Raleway"/>
              </a:endParaRPr>
            </a:p>
          </p:txBody>
        </p:sp>
      </p:grpSp>
      <p:grpSp>
        <p:nvGrpSpPr>
          <p:cNvPr id="200" name="Google Shape;200;p38"/>
          <p:cNvGrpSpPr/>
          <p:nvPr/>
        </p:nvGrpSpPr>
        <p:grpSpPr>
          <a:xfrm>
            <a:off x="5084217" y="2619923"/>
            <a:ext cx="1178989" cy="323071"/>
            <a:chOff x="3990383" y="1628588"/>
            <a:chExt cx="1294171" cy="334200"/>
          </a:xfrm>
        </p:grpSpPr>
        <p:pic>
          <p:nvPicPr>
            <p:cNvPr id="201" name="Google Shape;201;p38"/>
            <p:cNvPicPr preferRelativeResize="0"/>
            <p:nvPr/>
          </p:nvPicPr>
          <p:blipFill>
            <a:blip r:embed="rId3">
              <a:alphaModFix/>
            </a:blip>
            <a:stretch>
              <a:fillRect/>
            </a:stretch>
          </p:blipFill>
          <p:spPr>
            <a:xfrm>
              <a:off x="3990383" y="1707345"/>
              <a:ext cx="158400" cy="165580"/>
            </a:xfrm>
            <a:prstGeom prst="rect">
              <a:avLst/>
            </a:prstGeom>
            <a:noFill/>
            <a:ln>
              <a:noFill/>
            </a:ln>
          </p:spPr>
        </p:pic>
        <p:sp>
          <p:nvSpPr>
            <p:cNvPr id="202" name="Google Shape;202;p38"/>
            <p:cNvSpPr txBox="1"/>
            <p:nvPr/>
          </p:nvSpPr>
          <p:spPr>
            <a:xfrm>
              <a:off x="4110053" y="1628588"/>
              <a:ext cx="1174500" cy="33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434343"/>
                  </a:solidFill>
                  <a:latin typeface="Raleway"/>
                  <a:ea typeface="Raleway"/>
                  <a:cs typeface="Raleway"/>
                  <a:sym typeface="Raleway"/>
                </a:rPr>
                <a:t>Joplin</a:t>
              </a:r>
              <a:r>
                <a:rPr lang="en" sz="900" b="1">
                  <a:solidFill>
                    <a:srgbClr val="434343"/>
                  </a:solidFill>
                  <a:latin typeface="Raleway"/>
                  <a:ea typeface="Raleway"/>
                  <a:cs typeface="Raleway"/>
                  <a:sym typeface="Raleway"/>
                </a:rPr>
                <a:t> </a:t>
              </a:r>
              <a:endParaRPr sz="900" b="1">
                <a:solidFill>
                  <a:srgbClr val="434343"/>
                </a:solidFill>
                <a:latin typeface="Raleway"/>
                <a:ea typeface="Raleway"/>
                <a:cs typeface="Raleway"/>
                <a:sym typeface="Raleway"/>
              </a:endParaRPr>
            </a:p>
          </p:txBody>
        </p:sp>
      </p:grpSp>
      <p:grpSp>
        <p:nvGrpSpPr>
          <p:cNvPr id="203" name="Google Shape;203;p38"/>
          <p:cNvGrpSpPr/>
          <p:nvPr/>
        </p:nvGrpSpPr>
        <p:grpSpPr>
          <a:xfrm>
            <a:off x="4303706" y="2859250"/>
            <a:ext cx="492489" cy="323071"/>
            <a:chOff x="3608181" y="1628589"/>
            <a:chExt cx="540602" cy="334200"/>
          </a:xfrm>
        </p:grpSpPr>
        <p:pic>
          <p:nvPicPr>
            <p:cNvPr id="204" name="Google Shape;204;p38"/>
            <p:cNvPicPr preferRelativeResize="0"/>
            <p:nvPr/>
          </p:nvPicPr>
          <p:blipFill>
            <a:blip r:embed="rId3">
              <a:alphaModFix/>
            </a:blip>
            <a:stretch>
              <a:fillRect/>
            </a:stretch>
          </p:blipFill>
          <p:spPr>
            <a:xfrm>
              <a:off x="3990383" y="1707345"/>
              <a:ext cx="158400" cy="165580"/>
            </a:xfrm>
            <a:prstGeom prst="rect">
              <a:avLst/>
            </a:prstGeom>
            <a:noFill/>
            <a:ln>
              <a:noFill/>
            </a:ln>
          </p:spPr>
        </p:pic>
        <p:sp>
          <p:nvSpPr>
            <p:cNvPr id="205" name="Google Shape;205;p38"/>
            <p:cNvSpPr txBox="1"/>
            <p:nvPr/>
          </p:nvSpPr>
          <p:spPr>
            <a:xfrm>
              <a:off x="3608181" y="1628589"/>
              <a:ext cx="540600" cy="33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434343"/>
                  </a:solidFill>
                  <a:latin typeface="Raleway"/>
                  <a:ea typeface="Raleway"/>
                  <a:cs typeface="Raleway"/>
                  <a:sym typeface="Raleway"/>
                </a:rPr>
                <a:t>OKC</a:t>
              </a:r>
              <a:r>
                <a:rPr lang="en" sz="900" b="1">
                  <a:solidFill>
                    <a:srgbClr val="434343"/>
                  </a:solidFill>
                  <a:latin typeface="Raleway"/>
                  <a:ea typeface="Raleway"/>
                  <a:cs typeface="Raleway"/>
                  <a:sym typeface="Raleway"/>
                </a:rPr>
                <a:t> </a:t>
              </a:r>
              <a:endParaRPr sz="900" b="1">
                <a:solidFill>
                  <a:srgbClr val="434343"/>
                </a:solidFill>
                <a:latin typeface="Raleway"/>
                <a:ea typeface="Raleway"/>
                <a:cs typeface="Raleway"/>
                <a:sym typeface="Raleway"/>
              </a:endParaRPr>
            </a:p>
          </p:txBody>
        </p:sp>
      </p:grpSp>
      <p:grpSp>
        <p:nvGrpSpPr>
          <p:cNvPr id="206" name="Google Shape;206;p38"/>
          <p:cNvGrpSpPr/>
          <p:nvPr/>
        </p:nvGrpSpPr>
        <p:grpSpPr>
          <a:xfrm>
            <a:off x="5312817" y="2949023"/>
            <a:ext cx="1178989" cy="323071"/>
            <a:chOff x="3990383" y="1628588"/>
            <a:chExt cx="1294171" cy="334200"/>
          </a:xfrm>
        </p:grpSpPr>
        <p:pic>
          <p:nvPicPr>
            <p:cNvPr id="207" name="Google Shape;207;p38"/>
            <p:cNvPicPr preferRelativeResize="0"/>
            <p:nvPr/>
          </p:nvPicPr>
          <p:blipFill>
            <a:blip r:embed="rId3">
              <a:alphaModFix/>
            </a:blip>
            <a:stretch>
              <a:fillRect/>
            </a:stretch>
          </p:blipFill>
          <p:spPr>
            <a:xfrm>
              <a:off x="3990383" y="1707345"/>
              <a:ext cx="158400" cy="165580"/>
            </a:xfrm>
            <a:prstGeom prst="rect">
              <a:avLst/>
            </a:prstGeom>
            <a:noFill/>
            <a:ln>
              <a:noFill/>
            </a:ln>
          </p:spPr>
        </p:pic>
        <p:sp>
          <p:nvSpPr>
            <p:cNvPr id="208" name="Google Shape;208;p38"/>
            <p:cNvSpPr txBox="1"/>
            <p:nvPr/>
          </p:nvSpPr>
          <p:spPr>
            <a:xfrm>
              <a:off x="4110053" y="1628588"/>
              <a:ext cx="1174500" cy="33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434343"/>
                  </a:solidFill>
                  <a:latin typeface="Raleway"/>
                  <a:ea typeface="Raleway"/>
                  <a:cs typeface="Raleway"/>
                  <a:sym typeface="Raleway"/>
                </a:rPr>
                <a:t>Little Rock</a:t>
              </a:r>
              <a:r>
                <a:rPr lang="en" sz="900" b="1">
                  <a:solidFill>
                    <a:srgbClr val="434343"/>
                  </a:solidFill>
                  <a:latin typeface="Raleway"/>
                  <a:ea typeface="Raleway"/>
                  <a:cs typeface="Raleway"/>
                  <a:sym typeface="Raleway"/>
                </a:rPr>
                <a:t> </a:t>
              </a:r>
              <a:endParaRPr sz="900" b="1">
                <a:solidFill>
                  <a:srgbClr val="434343"/>
                </a:solidFill>
                <a:latin typeface="Raleway"/>
                <a:ea typeface="Raleway"/>
                <a:cs typeface="Raleway"/>
                <a:sym typeface="Raleway"/>
              </a:endParaRPr>
            </a:p>
          </p:txBody>
        </p:sp>
      </p:grpSp>
      <p:grpSp>
        <p:nvGrpSpPr>
          <p:cNvPr id="209" name="Google Shape;209;p38"/>
          <p:cNvGrpSpPr/>
          <p:nvPr/>
        </p:nvGrpSpPr>
        <p:grpSpPr>
          <a:xfrm>
            <a:off x="5084217" y="2796623"/>
            <a:ext cx="1178989" cy="292330"/>
            <a:chOff x="3990383" y="1628588"/>
            <a:chExt cx="1294171" cy="302400"/>
          </a:xfrm>
        </p:grpSpPr>
        <p:pic>
          <p:nvPicPr>
            <p:cNvPr id="210" name="Google Shape;210;p38"/>
            <p:cNvPicPr preferRelativeResize="0"/>
            <p:nvPr/>
          </p:nvPicPr>
          <p:blipFill>
            <a:blip r:embed="rId3">
              <a:alphaModFix/>
            </a:blip>
            <a:stretch>
              <a:fillRect/>
            </a:stretch>
          </p:blipFill>
          <p:spPr>
            <a:xfrm>
              <a:off x="3990383" y="1707345"/>
              <a:ext cx="158400" cy="165580"/>
            </a:xfrm>
            <a:prstGeom prst="rect">
              <a:avLst/>
            </a:prstGeom>
            <a:noFill/>
            <a:ln>
              <a:noFill/>
            </a:ln>
          </p:spPr>
        </p:pic>
        <p:sp>
          <p:nvSpPr>
            <p:cNvPr id="211" name="Google Shape;211;p38"/>
            <p:cNvSpPr txBox="1"/>
            <p:nvPr/>
          </p:nvSpPr>
          <p:spPr>
            <a:xfrm>
              <a:off x="4110053" y="1628588"/>
              <a:ext cx="1174500" cy="30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434343"/>
                  </a:solidFill>
                  <a:latin typeface="Raleway"/>
                  <a:ea typeface="Raleway"/>
                  <a:cs typeface="Raleway"/>
                  <a:sym typeface="Raleway"/>
                </a:rPr>
                <a:t>Fort Smith</a:t>
              </a:r>
              <a:endParaRPr sz="900" b="1">
                <a:solidFill>
                  <a:srgbClr val="434343"/>
                </a:solidFill>
                <a:latin typeface="Raleway"/>
                <a:ea typeface="Raleway"/>
                <a:cs typeface="Raleway"/>
                <a:sym typeface="Raleway"/>
              </a:endParaRPr>
            </a:p>
          </p:txBody>
        </p:sp>
      </p:grpSp>
      <p:grpSp>
        <p:nvGrpSpPr>
          <p:cNvPr id="212" name="Google Shape;212;p38"/>
          <p:cNvGrpSpPr/>
          <p:nvPr/>
        </p:nvGrpSpPr>
        <p:grpSpPr>
          <a:xfrm>
            <a:off x="4612361" y="2448391"/>
            <a:ext cx="1164892" cy="323071"/>
            <a:chOff x="3990383" y="1874213"/>
            <a:chExt cx="1278696" cy="334200"/>
          </a:xfrm>
        </p:grpSpPr>
        <p:pic>
          <p:nvPicPr>
            <p:cNvPr id="213" name="Google Shape;213;p38"/>
            <p:cNvPicPr preferRelativeResize="0"/>
            <p:nvPr/>
          </p:nvPicPr>
          <p:blipFill rotWithShape="1">
            <a:blip r:embed="rId4">
              <a:alphaModFix/>
            </a:blip>
            <a:srcRect/>
            <a:stretch/>
          </p:blipFill>
          <p:spPr>
            <a:xfrm>
              <a:off x="3990383" y="1952983"/>
              <a:ext cx="158400" cy="165580"/>
            </a:xfrm>
            <a:prstGeom prst="rect">
              <a:avLst/>
            </a:prstGeom>
            <a:noFill/>
            <a:ln>
              <a:noFill/>
            </a:ln>
          </p:spPr>
        </p:pic>
        <p:sp>
          <p:nvSpPr>
            <p:cNvPr id="214" name="Google Shape;214;p38"/>
            <p:cNvSpPr txBox="1"/>
            <p:nvPr/>
          </p:nvSpPr>
          <p:spPr>
            <a:xfrm>
              <a:off x="4094578" y="1874213"/>
              <a:ext cx="1174500" cy="33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434343"/>
                  </a:solidFill>
                  <a:latin typeface="Raleway"/>
                  <a:ea typeface="Raleway"/>
                  <a:cs typeface="Raleway"/>
                  <a:sym typeface="Raleway"/>
                </a:rPr>
                <a:t>Wichita</a:t>
              </a:r>
              <a:r>
                <a:rPr lang="en" sz="900" b="1">
                  <a:solidFill>
                    <a:srgbClr val="434343"/>
                  </a:solidFill>
                  <a:latin typeface="Raleway"/>
                  <a:ea typeface="Raleway"/>
                  <a:cs typeface="Raleway"/>
                  <a:sym typeface="Raleway"/>
                </a:rPr>
                <a:t> </a:t>
              </a:r>
              <a:endParaRPr sz="900" b="1">
                <a:solidFill>
                  <a:srgbClr val="434343"/>
                </a:solidFill>
                <a:latin typeface="Raleway"/>
                <a:ea typeface="Raleway"/>
                <a:cs typeface="Raleway"/>
                <a:sym typeface="Raleway"/>
              </a:endParaRPr>
            </a:p>
          </p:txBody>
        </p:sp>
      </p:grpSp>
      <p:grpSp>
        <p:nvGrpSpPr>
          <p:cNvPr id="215" name="Google Shape;215;p38"/>
          <p:cNvGrpSpPr/>
          <p:nvPr/>
        </p:nvGrpSpPr>
        <p:grpSpPr>
          <a:xfrm>
            <a:off x="5218536" y="3363666"/>
            <a:ext cx="1164892" cy="323071"/>
            <a:chOff x="3990383" y="1874213"/>
            <a:chExt cx="1278696" cy="334200"/>
          </a:xfrm>
        </p:grpSpPr>
        <p:pic>
          <p:nvPicPr>
            <p:cNvPr id="216" name="Google Shape;216;p38"/>
            <p:cNvPicPr preferRelativeResize="0"/>
            <p:nvPr/>
          </p:nvPicPr>
          <p:blipFill rotWithShape="1">
            <a:blip r:embed="rId4">
              <a:alphaModFix/>
            </a:blip>
            <a:srcRect/>
            <a:stretch/>
          </p:blipFill>
          <p:spPr>
            <a:xfrm>
              <a:off x="3990383" y="1952983"/>
              <a:ext cx="158400" cy="165580"/>
            </a:xfrm>
            <a:prstGeom prst="rect">
              <a:avLst/>
            </a:prstGeom>
            <a:noFill/>
            <a:ln>
              <a:noFill/>
            </a:ln>
          </p:spPr>
        </p:pic>
        <p:sp>
          <p:nvSpPr>
            <p:cNvPr id="217" name="Google Shape;217;p38"/>
            <p:cNvSpPr txBox="1"/>
            <p:nvPr/>
          </p:nvSpPr>
          <p:spPr>
            <a:xfrm>
              <a:off x="4094578" y="1874213"/>
              <a:ext cx="1174500" cy="33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434343"/>
                  </a:solidFill>
                  <a:latin typeface="Raleway"/>
                  <a:ea typeface="Raleway"/>
                  <a:cs typeface="Raleway"/>
                  <a:sym typeface="Raleway"/>
                </a:rPr>
                <a:t>Shreveport</a:t>
              </a:r>
              <a:r>
                <a:rPr lang="en" sz="900" b="1">
                  <a:solidFill>
                    <a:srgbClr val="434343"/>
                  </a:solidFill>
                  <a:latin typeface="Raleway"/>
                  <a:ea typeface="Raleway"/>
                  <a:cs typeface="Raleway"/>
                  <a:sym typeface="Raleway"/>
                </a:rPr>
                <a:t> </a:t>
              </a:r>
              <a:endParaRPr sz="900" b="1">
                <a:solidFill>
                  <a:srgbClr val="434343"/>
                </a:solidFill>
                <a:latin typeface="Raleway"/>
                <a:ea typeface="Raleway"/>
                <a:cs typeface="Raleway"/>
                <a:sym typeface="Raleway"/>
              </a:endParaRPr>
            </a:p>
          </p:txBody>
        </p:sp>
      </p:grpSp>
      <p:grpSp>
        <p:nvGrpSpPr>
          <p:cNvPr id="218" name="Google Shape;218;p38"/>
          <p:cNvGrpSpPr/>
          <p:nvPr/>
        </p:nvGrpSpPr>
        <p:grpSpPr>
          <a:xfrm>
            <a:off x="4913736" y="3744666"/>
            <a:ext cx="1164892" cy="323071"/>
            <a:chOff x="3990383" y="1874213"/>
            <a:chExt cx="1278696" cy="334200"/>
          </a:xfrm>
        </p:grpSpPr>
        <p:pic>
          <p:nvPicPr>
            <p:cNvPr id="219" name="Google Shape;219;p38"/>
            <p:cNvPicPr preferRelativeResize="0"/>
            <p:nvPr/>
          </p:nvPicPr>
          <p:blipFill rotWithShape="1">
            <a:blip r:embed="rId4">
              <a:alphaModFix/>
            </a:blip>
            <a:srcRect/>
            <a:stretch/>
          </p:blipFill>
          <p:spPr>
            <a:xfrm>
              <a:off x="3990383" y="1952983"/>
              <a:ext cx="158400" cy="165580"/>
            </a:xfrm>
            <a:prstGeom prst="rect">
              <a:avLst/>
            </a:prstGeom>
            <a:noFill/>
            <a:ln>
              <a:noFill/>
            </a:ln>
          </p:spPr>
        </p:pic>
        <p:sp>
          <p:nvSpPr>
            <p:cNvPr id="220" name="Google Shape;220;p38"/>
            <p:cNvSpPr txBox="1"/>
            <p:nvPr/>
          </p:nvSpPr>
          <p:spPr>
            <a:xfrm>
              <a:off x="4094578" y="1874213"/>
              <a:ext cx="1174500" cy="33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434343"/>
                  </a:solidFill>
                  <a:latin typeface="Raleway"/>
                  <a:ea typeface="Raleway"/>
                  <a:cs typeface="Raleway"/>
                  <a:sym typeface="Raleway"/>
                </a:rPr>
                <a:t>Houston</a:t>
              </a:r>
              <a:r>
                <a:rPr lang="en" sz="900" b="1">
                  <a:solidFill>
                    <a:srgbClr val="434343"/>
                  </a:solidFill>
                  <a:latin typeface="Raleway"/>
                  <a:ea typeface="Raleway"/>
                  <a:cs typeface="Raleway"/>
                  <a:sym typeface="Raleway"/>
                </a:rPr>
                <a:t> </a:t>
              </a:r>
              <a:endParaRPr sz="900" b="1">
                <a:solidFill>
                  <a:srgbClr val="434343"/>
                </a:solidFill>
                <a:latin typeface="Raleway"/>
                <a:ea typeface="Raleway"/>
                <a:cs typeface="Raleway"/>
                <a:sym typeface="Raleway"/>
              </a:endParaRPr>
            </a:p>
          </p:txBody>
        </p:sp>
      </p:grpSp>
      <p:grpSp>
        <p:nvGrpSpPr>
          <p:cNvPr id="221" name="Google Shape;221;p38"/>
          <p:cNvGrpSpPr/>
          <p:nvPr/>
        </p:nvGrpSpPr>
        <p:grpSpPr>
          <a:xfrm>
            <a:off x="4812237" y="2034623"/>
            <a:ext cx="1069970" cy="388601"/>
            <a:chOff x="3859120" y="1470938"/>
            <a:chExt cx="1174500" cy="401987"/>
          </a:xfrm>
        </p:grpSpPr>
        <p:pic>
          <p:nvPicPr>
            <p:cNvPr id="222" name="Google Shape;222;p38"/>
            <p:cNvPicPr preferRelativeResize="0"/>
            <p:nvPr/>
          </p:nvPicPr>
          <p:blipFill>
            <a:blip r:embed="rId3">
              <a:alphaModFix/>
            </a:blip>
            <a:stretch>
              <a:fillRect/>
            </a:stretch>
          </p:blipFill>
          <p:spPr>
            <a:xfrm>
              <a:off x="3990383" y="1707345"/>
              <a:ext cx="158400" cy="165580"/>
            </a:xfrm>
            <a:prstGeom prst="rect">
              <a:avLst/>
            </a:prstGeom>
            <a:noFill/>
            <a:ln>
              <a:noFill/>
            </a:ln>
          </p:spPr>
        </p:pic>
        <p:sp>
          <p:nvSpPr>
            <p:cNvPr id="223" name="Google Shape;223;p38"/>
            <p:cNvSpPr txBox="1"/>
            <p:nvPr/>
          </p:nvSpPr>
          <p:spPr>
            <a:xfrm>
              <a:off x="3859120" y="1470938"/>
              <a:ext cx="1174500" cy="30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solidFill>
                    <a:srgbClr val="434343"/>
                  </a:solidFill>
                  <a:latin typeface="Raleway"/>
                  <a:ea typeface="Raleway"/>
                  <a:cs typeface="Raleway"/>
                  <a:sym typeface="Raleway"/>
                </a:rPr>
                <a:t>Kansas City</a:t>
              </a:r>
              <a:endParaRPr sz="900" b="1">
                <a:solidFill>
                  <a:srgbClr val="434343"/>
                </a:solidFill>
                <a:latin typeface="Raleway"/>
                <a:ea typeface="Raleway"/>
                <a:cs typeface="Raleway"/>
                <a:sym typeface="Raleway"/>
              </a:endParaRPr>
            </a:p>
          </p:txBody>
        </p:sp>
      </p:grpSp>
      <p:sp>
        <p:nvSpPr>
          <p:cNvPr id="224" name="Google Shape;224;p38"/>
          <p:cNvSpPr txBox="1"/>
          <p:nvPr/>
        </p:nvSpPr>
        <p:spPr>
          <a:xfrm>
            <a:off x="311700" y="401300"/>
            <a:ext cx="7705800" cy="39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2000">
                <a:solidFill>
                  <a:srgbClr val="222222"/>
                </a:solidFill>
                <a:latin typeface="Raleway ExtraBold"/>
                <a:ea typeface="Raleway ExtraBold"/>
                <a:cs typeface="Raleway ExtraBold"/>
                <a:sym typeface="Raleway ExtraBold"/>
              </a:rPr>
              <a:t>GEOGRAPHIC TARGETING ACROSS PAID MEDIA EFFORTS</a:t>
            </a:r>
            <a:endParaRPr sz="2000">
              <a:solidFill>
                <a:srgbClr val="595959"/>
              </a:solidFill>
              <a:latin typeface="Raleway ExtraBold"/>
              <a:ea typeface="Raleway ExtraBold"/>
              <a:cs typeface="Raleway ExtraBold"/>
              <a:sym typeface="Raleway ExtraBold"/>
            </a:endParaRPr>
          </a:p>
        </p:txBody>
      </p:sp>
      <p:sp>
        <p:nvSpPr>
          <p:cNvPr id="225" name="Google Shape;225;p38"/>
          <p:cNvSpPr txBox="1"/>
          <p:nvPr/>
        </p:nvSpPr>
        <p:spPr>
          <a:xfrm>
            <a:off x="308250" y="131275"/>
            <a:ext cx="8527500" cy="170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00">
                <a:solidFill>
                  <a:srgbClr val="E249C1"/>
                </a:solidFill>
                <a:latin typeface="Raleway Medium"/>
                <a:ea typeface="Raleway Medium"/>
                <a:cs typeface="Raleway Medium"/>
                <a:sym typeface="Raleway Medium"/>
              </a:rPr>
              <a:t>Madden |  Media</a:t>
            </a:r>
            <a:endParaRPr sz="700">
              <a:solidFill>
                <a:srgbClr val="E249C1"/>
              </a:solidFill>
              <a:latin typeface="Raleway Medium"/>
              <a:ea typeface="Raleway Medium"/>
              <a:cs typeface="Raleway Medium"/>
              <a:sym typeface="Raleway Medium"/>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83"/>
          <p:cNvPicPr preferRelativeResize="0"/>
          <p:nvPr/>
        </p:nvPicPr>
        <p:blipFill rotWithShape="1">
          <a:blip r:embed="rId3">
            <a:alphaModFix/>
          </a:blip>
          <a:srcRect l="23171" t="20641" r="23166" b="20635"/>
          <a:stretch/>
        </p:blipFill>
        <p:spPr>
          <a:xfrm>
            <a:off x="0" y="0"/>
            <a:ext cx="9144000" cy="5211700"/>
          </a:xfrm>
          <a:prstGeom prst="rect">
            <a:avLst/>
          </a:prstGeom>
          <a:noFill/>
          <a:ln>
            <a:noFill/>
          </a:ln>
        </p:spPr>
      </p:pic>
      <p:sp>
        <p:nvSpPr>
          <p:cNvPr id="838" name="Google Shape;838;p83"/>
          <p:cNvSpPr txBox="1"/>
          <p:nvPr/>
        </p:nvSpPr>
        <p:spPr>
          <a:xfrm>
            <a:off x="-125" y="2386575"/>
            <a:ext cx="9144000" cy="389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900" b="1">
                <a:solidFill>
                  <a:srgbClr val="FFFFFF"/>
                </a:solidFill>
                <a:latin typeface="Raleway"/>
                <a:ea typeface="Raleway"/>
                <a:cs typeface="Raleway"/>
                <a:sym typeface="Raleway"/>
              </a:rPr>
              <a:t>Looking Ahead into 2025</a:t>
            </a:r>
            <a:endParaRPr sz="4000" b="1">
              <a:solidFill>
                <a:srgbClr val="FFFFFF"/>
              </a:solidFill>
              <a:latin typeface="Raleway"/>
              <a:ea typeface="Raleway"/>
              <a:cs typeface="Raleway"/>
              <a:sym typeface="Raleway"/>
            </a:endParaRPr>
          </a:p>
        </p:txBody>
      </p:sp>
      <p:pic>
        <p:nvPicPr>
          <p:cNvPr id="839" name="Google Shape;839;p83"/>
          <p:cNvPicPr preferRelativeResize="0"/>
          <p:nvPr/>
        </p:nvPicPr>
        <p:blipFill rotWithShape="1">
          <a:blip r:embed="rId4">
            <a:alphaModFix/>
          </a:blip>
          <a:srcRect l="31875" t="9"/>
          <a:stretch/>
        </p:blipFill>
        <p:spPr>
          <a:xfrm rot="5400000">
            <a:off x="1457372" y="-1084849"/>
            <a:ext cx="6229274" cy="156250"/>
          </a:xfrm>
          <a:prstGeom prst="rect">
            <a:avLst/>
          </a:prstGeom>
          <a:noFill/>
          <a:ln>
            <a:noFill/>
          </a:ln>
        </p:spPr>
      </p:pic>
      <p:pic>
        <p:nvPicPr>
          <p:cNvPr id="840" name="Google Shape;840;p83"/>
          <p:cNvPicPr preferRelativeResize="0"/>
          <p:nvPr/>
        </p:nvPicPr>
        <p:blipFill>
          <a:blip r:embed="rId5">
            <a:alphaModFix/>
          </a:blip>
          <a:stretch>
            <a:fillRect/>
          </a:stretch>
        </p:blipFill>
        <p:spPr>
          <a:xfrm>
            <a:off x="5949025" y="1599150"/>
            <a:ext cx="936725" cy="83379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84"/>
          <p:cNvSpPr txBox="1"/>
          <p:nvPr/>
        </p:nvSpPr>
        <p:spPr>
          <a:xfrm>
            <a:off x="372625" y="1177575"/>
            <a:ext cx="7413900" cy="4248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b="1">
                <a:latin typeface="Raleway"/>
                <a:ea typeface="Raleway"/>
                <a:cs typeface="Raleway"/>
                <a:sym typeface="Raleway"/>
              </a:rPr>
              <a:t>Leaning into Audience Messaging for the Following: </a:t>
            </a:r>
            <a:endParaRPr b="1">
              <a:latin typeface="Raleway"/>
              <a:ea typeface="Raleway"/>
              <a:cs typeface="Raleway"/>
              <a:sym typeface="Raleway"/>
            </a:endParaRPr>
          </a:p>
          <a:p>
            <a:pPr marL="914400" lvl="1" indent="-317500" algn="l" rtl="0">
              <a:lnSpc>
                <a:spcPct val="150000"/>
              </a:lnSpc>
              <a:spcBef>
                <a:spcPts val="0"/>
              </a:spcBef>
              <a:spcAft>
                <a:spcPts val="0"/>
              </a:spcAft>
              <a:buSzPts val="1400"/>
              <a:buFont typeface="Raleway"/>
              <a:buChar char="○"/>
            </a:pPr>
            <a:r>
              <a:rPr lang="en">
                <a:latin typeface="Raleway"/>
                <a:ea typeface="Raleway"/>
                <a:cs typeface="Raleway"/>
                <a:sym typeface="Raleway"/>
              </a:rPr>
              <a:t>Weddings</a:t>
            </a:r>
            <a:endParaRPr>
              <a:latin typeface="Raleway"/>
              <a:ea typeface="Raleway"/>
              <a:cs typeface="Raleway"/>
              <a:sym typeface="Raleway"/>
            </a:endParaRPr>
          </a:p>
          <a:p>
            <a:pPr marL="914400" lvl="1" indent="-317500" algn="l" rtl="0">
              <a:lnSpc>
                <a:spcPct val="150000"/>
              </a:lnSpc>
              <a:spcBef>
                <a:spcPts val="0"/>
              </a:spcBef>
              <a:spcAft>
                <a:spcPts val="0"/>
              </a:spcAft>
              <a:buSzPts val="1400"/>
              <a:buFont typeface="Raleway"/>
              <a:buChar char="○"/>
            </a:pPr>
            <a:r>
              <a:rPr lang="en">
                <a:latin typeface="Raleway"/>
                <a:ea typeface="Raleway"/>
                <a:cs typeface="Raleway"/>
                <a:sym typeface="Raleway"/>
              </a:rPr>
              <a:t>Nightlife</a:t>
            </a:r>
            <a:endParaRPr>
              <a:latin typeface="Raleway"/>
              <a:ea typeface="Raleway"/>
              <a:cs typeface="Raleway"/>
              <a:sym typeface="Raleway"/>
            </a:endParaRPr>
          </a:p>
          <a:p>
            <a:pPr marL="914400" lvl="1" indent="-317500" algn="l" rtl="0">
              <a:lnSpc>
                <a:spcPct val="150000"/>
              </a:lnSpc>
              <a:spcBef>
                <a:spcPts val="0"/>
              </a:spcBef>
              <a:spcAft>
                <a:spcPts val="0"/>
              </a:spcAft>
              <a:buSzPts val="1400"/>
              <a:buFont typeface="Raleway"/>
              <a:buChar char="○"/>
            </a:pPr>
            <a:r>
              <a:rPr lang="en">
                <a:latin typeface="Raleway"/>
                <a:ea typeface="Raleway"/>
                <a:cs typeface="Raleway"/>
                <a:sym typeface="Raleway"/>
              </a:rPr>
              <a:t>Mountain Biking</a:t>
            </a:r>
            <a:endParaRPr>
              <a:latin typeface="Raleway"/>
              <a:ea typeface="Raleway"/>
              <a:cs typeface="Raleway"/>
              <a:sym typeface="Raleway"/>
            </a:endParaRPr>
          </a:p>
          <a:p>
            <a:pPr marL="914400" lvl="1" indent="-317500" algn="l" rtl="0">
              <a:lnSpc>
                <a:spcPct val="150000"/>
              </a:lnSpc>
              <a:spcBef>
                <a:spcPts val="0"/>
              </a:spcBef>
              <a:spcAft>
                <a:spcPts val="0"/>
              </a:spcAft>
              <a:buSzPts val="1400"/>
              <a:buFont typeface="Raleway"/>
              <a:buChar char="○"/>
            </a:pPr>
            <a:r>
              <a:rPr lang="en">
                <a:latin typeface="Raleway"/>
                <a:ea typeface="Raleway"/>
                <a:cs typeface="Raleway"/>
                <a:sym typeface="Raleway"/>
              </a:rPr>
              <a:t>Group Travel </a:t>
            </a:r>
            <a:endParaRPr>
              <a:latin typeface="Raleway"/>
              <a:ea typeface="Raleway"/>
              <a:cs typeface="Raleway"/>
              <a:sym typeface="Raleway"/>
            </a:endParaRPr>
          </a:p>
          <a:p>
            <a:pPr marL="1371600" lvl="0" indent="0" algn="l" rtl="0">
              <a:lnSpc>
                <a:spcPct val="150000"/>
              </a:lnSpc>
              <a:spcBef>
                <a:spcPts val="0"/>
              </a:spcBef>
              <a:spcAft>
                <a:spcPts val="0"/>
              </a:spcAft>
              <a:buNone/>
            </a:pPr>
            <a:endParaRPr>
              <a:latin typeface="Raleway"/>
              <a:ea typeface="Raleway"/>
              <a:cs typeface="Raleway"/>
              <a:sym typeface="Raleway"/>
            </a:endParaRPr>
          </a:p>
          <a:p>
            <a:pPr marL="0" lvl="0" indent="0" algn="l" rtl="0">
              <a:lnSpc>
                <a:spcPct val="150000"/>
              </a:lnSpc>
              <a:spcBef>
                <a:spcPts val="0"/>
              </a:spcBef>
              <a:spcAft>
                <a:spcPts val="0"/>
              </a:spcAft>
              <a:buNone/>
            </a:pPr>
            <a:r>
              <a:rPr lang="en" b="1">
                <a:latin typeface="Raleway"/>
                <a:ea typeface="Raleway"/>
                <a:cs typeface="Raleway"/>
                <a:sym typeface="Raleway"/>
              </a:rPr>
              <a:t>Paid Media Foundational Strategies for 2024: </a:t>
            </a:r>
            <a:endParaRPr b="1">
              <a:latin typeface="Raleway"/>
              <a:ea typeface="Raleway"/>
              <a:cs typeface="Raleway"/>
              <a:sym typeface="Raleway"/>
            </a:endParaRPr>
          </a:p>
          <a:p>
            <a:pPr marL="914400" lvl="1" indent="-317500" algn="l" rtl="0">
              <a:lnSpc>
                <a:spcPct val="150000"/>
              </a:lnSpc>
              <a:spcBef>
                <a:spcPts val="0"/>
              </a:spcBef>
              <a:spcAft>
                <a:spcPts val="0"/>
              </a:spcAft>
              <a:buSzPts val="1400"/>
              <a:buFont typeface="Raleway"/>
              <a:buChar char="○"/>
            </a:pPr>
            <a:r>
              <a:rPr lang="en">
                <a:latin typeface="Raleway"/>
                <a:ea typeface="Raleway"/>
                <a:cs typeface="Raleway"/>
                <a:sym typeface="Raleway"/>
              </a:rPr>
              <a:t>Foundational Digital: SEM + Google Display, Meta Prospecting + Remarketing</a:t>
            </a:r>
            <a:endParaRPr>
              <a:latin typeface="Raleway"/>
              <a:ea typeface="Raleway"/>
              <a:cs typeface="Raleway"/>
              <a:sym typeface="Raleway"/>
            </a:endParaRPr>
          </a:p>
          <a:p>
            <a:pPr marL="914400" lvl="1" indent="-317500" algn="l" rtl="0">
              <a:lnSpc>
                <a:spcPct val="150000"/>
              </a:lnSpc>
              <a:spcBef>
                <a:spcPts val="0"/>
              </a:spcBef>
              <a:spcAft>
                <a:spcPts val="0"/>
              </a:spcAft>
              <a:buSzPts val="1400"/>
              <a:buFont typeface="Raleway"/>
              <a:buChar char="○"/>
            </a:pPr>
            <a:r>
              <a:rPr lang="en">
                <a:latin typeface="Raleway"/>
                <a:ea typeface="Raleway"/>
                <a:cs typeface="Raleway"/>
                <a:sym typeface="Raleway"/>
              </a:rPr>
              <a:t>Travel Endemic (Booking Sites)</a:t>
            </a:r>
            <a:endParaRPr>
              <a:latin typeface="Raleway"/>
              <a:ea typeface="Raleway"/>
              <a:cs typeface="Raleway"/>
              <a:sym typeface="Raleway"/>
            </a:endParaRPr>
          </a:p>
          <a:p>
            <a:pPr marL="914400" lvl="1" indent="-317500" algn="l" rtl="0">
              <a:lnSpc>
                <a:spcPct val="150000"/>
              </a:lnSpc>
              <a:spcBef>
                <a:spcPts val="0"/>
              </a:spcBef>
              <a:spcAft>
                <a:spcPts val="0"/>
              </a:spcAft>
              <a:buSzPts val="1400"/>
              <a:buFont typeface="Raleway"/>
              <a:buChar char="○"/>
            </a:pPr>
            <a:r>
              <a:rPr lang="en">
                <a:latin typeface="Raleway"/>
                <a:ea typeface="Raleway"/>
                <a:cs typeface="Raleway"/>
                <a:sym typeface="Raleway"/>
              </a:rPr>
              <a:t>OTT/CTV</a:t>
            </a:r>
            <a:endParaRPr>
              <a:latin typeface="Raleway"/>
              <a:ea typeface="Raleway"/>
              <a:cs typeface="Raleway"/>
              <a:sym typeface="Raleway"/>
            </a:endParaRPr>
          </a:p>
          <a:p>
            <a:pPr marL="914400" lvl="1" indent="-317500" algn="l" rtl="0">
              <a:lnSpc>
                <a:spcPct val="150000"/>
              </a:lnSpc>
              <a:spcBef>
                <a:spcPts val="0"/>
              </a:spcBef>
              <a:spcAft>
                <a:spcPts val="0"/>
              </a:spcAft>
              <a:buSzPts val="1400"/>
              <a:buFont typeface="Raleway"/>
              <a:buChar char="○"/>
            </a:pPr>
            <a:r>
              <a:rPr lang="en">
                <a:latin typeface="Raleway"/>
                <a:ea typeface="Raleway"/>
                <a:cs typeface="Raleway"/>
                <a:sym typeface="Raleway"/>
              </a:rPr>
              <a:t>Influencers</a:t>
            </a:r>
            <a:endParaRPr>
              <a:latin typeface="Raleway"/>
              <a:ea typeface="Raleway"/>
              <a:cs typeface="Raleway"/>
              <a:sym typeface="Raleway"/>
            </a:endParaRPr>
          </a:p>
          <a:p>
            <a:pPr marL="914400" lvl="1" indent="-317500" algn="l" rtl="0">
              <a:lnSpc>
                <a:spcPct val="150000"/>
              </a:lnSpc>
              <a:spcBef>
                <a:spcPts val="0"/>
              </a:spcBef>
              <a:spcAft>
                <a:spcPts val="0"/>
              </a:spcAft>
              <a:buSzPts val="1400"/>
              <a:buFont typeface="Raleway"/>
              <a:buChar char="○"/>
            </a:pPr>
            <a:r>
              <a:rPr lang="en">
                <a:latin typeface="Raleway"/>
                <a:ea typeface="Raleway"/>
                <a:cs typeface="Raleway"/>
                <a:sym typeface="Raleway"/>
              </a:rPr>
              <a:t>Billboard Presence Year-Round</a:t>
            </a:r>
            <a:endParaRPr>
              <a:latin typeface="Raleway"/>
              <a:ea typeface="Raleway"/>
              <a:cs typeface="Raleway"/>
              <a:sym typeface="Raleway"/>
            </a:endParaRPr>
          </a:p>
          <a:p>
            <a:pPr marL="0" lvl="0" indent="0" algn="l" rtl="0">
              <a:lnSpc>
                <a:spcPct val="150000"/>
              </a:lnSpc>
              <a:spcBef>
                <a:spcPts val="0"/>
              </a:spcBef>
              <a:spcAft>
                <a:spcPts val="0"/>
              </a:spcAft>
              <a:buNone/>
            </a:pPr>
            <a:endParaRPr sz="1200">
              <a:latin typeface="Raleway"/>
              <a:ea typeface="Raleway"/>
              <a:cs typeface="Raleway"/>
              <a:sym typeface="Raleway"/>
            </a:endParaRPr>
          </a:p>
        </p:txBody>
      </p:sp>
      <p:sp>
        <p:nvSpPr>
          <p:cNvPr id="846" name="Google Shape;846;p84"/>
          <p:cNvSpPr txBox="1"/>
          <p:nvPr/>
        </p:nvSpPr>
        <p:spPr>
          <a:xfrm>
            <a:off x="311700" y="746475"/>
            <a:ext cx="8072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B34599"/>
                </a:solidFill>
                <a:latin typeface="Rock Salt"/>
                <a:ea typeface="Rock Salt"/>
                <a:cs typeface="Rock Salt"/>
                <a:sym typeface="Rock Salt"/>
              </a:rPr>
              <a:t>Focus areas for 2025</a:t>
            </a:r>
            <a:endParaRPr sz="1600" b="1">
              <a:solidFill>
                <a:srgbClr val="B34599"/>
              </a:solidFill>
              <a:latin typeface="Rock Salt"/>
              <a:ea typeface="Rock Salt"/>
              <a:cs typeface="Rock Salt"/>
              <a:sym typeface="Rock Salt"/>
            </a:endParaRPr>
          </a:p>
        </p:txBody>
      </p:sp>
      <p:sp>
        <p:nvSpPr>
          <p:cNvPr id="847" name="Google Shape;847;p84"/>
          <p:cNvSpPr txBox="1"/>
          <p:nvPr/>
        </p:nvSpPr>
        <p:spPr>
          <a:xfrm>
            <a:off x="311700" y="401300"/>
            <a:ext cx="7705800" cy="39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2200">
                <a:solidFill>
                  <a:srgbClr val="222222"/>
                </a:solidFill>
                <a:latin typeface="Raleway ExtraBold"/>
                <a:ea typeface="Raleway ExtraBold"/>
                <a:cs typeface="Raleway ExtraBold"/>
                <a:sym typeface="Raleway ExtraBold"/>
              </a:rPr>
              <a:t>CONTINUING OUR MOMENTUM</a:t>
            </a:r>
            <a:endParaRPr sz="2200">
              <a:solidFill>
                <a:srgbClr val="595959"/>
              </a:solidFill>
              <a:latin typeface="Raleway ExtraBold"/>
              <a:ea typeface="Raleway ExtraBold"/>
              <a:cs typeface="Raleway ExtraBold"/>
              <a:sym typeface="Raleway ExtraBold"/>
            </a:endParaRPr>
          </a:p>
        </p:txBody>
      </p:sp>
      <p:sp>
        <p:nvSpPr>
          <p:cNvPr id="848" name="Google Shape;848;p84"/>
          <p:cNvSpPr txBox="1"/>
          <p:nvPr/>
        </p:nvSpPr>
        <p:spPr>
          <a:xfrm>
            <a:off x="308250" y="131275"/>
            <a:ext cx="8527500" cy="170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00">
                <a:solidFill>
                  <a:srgbClr val="E249C1"/>
                </a:solidFill>
                <a:latin typeface="Raleway Medium"/>
                <a:ea typeface="Raleway Medium"/>
                <a:cs typeface="Raleway Medium"/>
                <a:sym typeface="Raleway Medium"/>
              </a:rPr>
              <a:t>Madden |  Creative</a:t>
            </a:r>
            <a:endParaRPr sz="700">
              <a:solidFill>
                <a:srgbClr val="E249C1"/>
              </a:solidFill>
              <a:latin typeface="Raleway Medium"/>
              <a:ea typeface="Raleway Medium"/>
              <a:cs typeface="Raleway Medium"/>
              <a:sym typeface="Raleway Medium"/>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2"/>
        <p:cNvGrpSpPr/>
        <p:nvPr/>
      </p:nvGrpSpPr>
      <p:grpSpPr>
        <a:xfrm>
          <a:off x="0" y="0"/>
          <a:ext cx="0" cy="0"/>
          <a:chOff x="0" y="0"/>
          <a:chExt cx="0" cy="0"/>
        </a:xfrm>
      </p:grpSpPr>
      <p:sp>
        <p:nvSpPr>
          <p:cNvPr id="853" name="Google Shape;853;p85"/>
          <p:cNvSpPr txBox="1"/>
          <p:nvPr/>
        </p:nvSpPr>
        <p:spPr>
          <a:xfrm rot="-182757">
            <a:off x="4551498" y="4187754"/>
            <a:ext cx="4957003" cy="323237"/>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100">
                <a:solidFill>
                  <a:srgbClr val="D154BC"/>
                </a:solidFill>
                <a:latin typeface="Rock Salt"/>
                <a:ea typeface="Rock Salt"/>
                <a:cs typeface="Rock Salt"/>
                <a:sym typeface="Rock Salt"/>
              </a:rPr>
              <a:t>Eureka Springs!</a:t>
            </a:r>
            <a:endParaRPr sz="2100">
              <a:solidFill>
                <a:srgbClr val="D154BC"/>
              </a:solidFill>
              <a:latin typeface="Rock Salt"/>
              <a:ea typeface="Rock Salt"/>
              <a:cs typeface="Rock Salt"/>
              <a:sym typeface="Rock Salt"/>
            </a:endParaRPr>
          </a:p>
        </p:txBody>
      </p:sp>
      <p:pic>
        <p:nvPicPr>
          <p:cNvPr id="854" name="Google Shape;854;p85"/>
          <p:cNvPicPr preferRelativeResize="0"/>
          <p:nvPr/>
        </p:nvPicPr>
        <p:blipFill>
          <a:blip r:embed="rId4">
            <a:alphaModFix/>
          </a:blip>
          <a:stretch>
            <a:fillRect/>
          </a:stretch>
        </p:blipFill>
        <p:spPr>
          <a:xfrm>
            <a:off x="3879700" y="898450"/>
            <a:ext cx="1431100" cy="1740425"/>
          </a:xfrm>
          <a:prstGeom prst="rect">
            <a:avLst/>
          </a:prstGeom>
          <a:noFill/>
          <a:ln>
            <a:noFill/>
          </a:ln>
        </p:spPr>
      </p:pic>
      <p:grpSp>
        <p:nvGrpSpPr>
          <p:cNvPr id="855" name="Google Shape;855;p85"/>
          <p:cNvGrpSpPr/>
          <p:nvPr/>
        </p:nvGrpSpPr>
        <p:grpSpPr>
          <a:xfrm>
            <a:off x="1497125" y="2688925"/>
            <a:ext cx="6196250" cy="1500650"/>
            <a:chOff x="1473875" y="2503675"/>
            <a:chExt cx="6196250" cy="1500650"/>
          </a:xfrm>
        </p:grpSpPr>
        <p:pic>
          <p:nvPicPr>
            <p:cNvPr id="856" name="Google Shape;856;p85"/>
            <p:cNvPicPr preferRelativeResize="0"/>
            <p:nvPr/>
          </p:nvPicPr>
          <p:blipFill>
            <a:blip r:embed="rId5">
              <a:alphaModFix/>
            </a:blip>
            <a:stretch>
              <a:fillRect/>
            </a:stretch>
          </p:blipFill>
          <p:spPr>
            <a:xfrm>
              <a:off x="1473875" y="2503675"/>
              <a:ext cx="6196250" cy="1500650"/>
            </a:xfrm>
            <a:prstGeom prst="rect">
              <a:avLst/>
            </a:prstGeom>
            <a:noFill/>
            <a:ln>
              <a:noFill/>
            </a:ln>
          </p:spPr>
        </p:pic>
        <p:pic>
          <p:nvPicPr>
            <p:cNvPr id="857" name="Google Shape;857;p85"/>
            <p:cNvPicPr preferRelativeResize="0"/>
            <p:nvPr/>
          </p:nvPicPr>
          <p:blipFill>
            <a:blip r:embed="rId6">
              <a:alphaModFix/>
            </a:blip>
            <a:stretch>
              <a:fillRect/>
            </a:stretch>
          </p:blipFill>
          <p:spPr>
            <a:xfrm>
              <a:off x="7498551" y="3860374"/>
              <a:ext cx="51550" cy="62350"/>
            </a:xfrm>
            <a:prstGeom prst="rect">
              <a:avLst/>
            </a:prstGeom>
            <a:noFill/>
            <a:ln>
              <a:noFill/>
            </a:ln>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p86"/>
          <p:cNvPicPr preferRelativeResize="0"/>
          <p:nvPr/>
        </p:nvPicPr>
        <p:blipFill rotWithShape="1">
          <a:blip r:embed="rId3">
            <a:alphaModFix/>
          </a:blip>
          <a:srcRect l="23171" t="20641" r="23166" b="20635"/>
          <a:stretch/>
        </p:blipFill>
        <p:spPr>
          <a:xfrm>
            <a:off x="0" y="0"/>
            <a:ext cx="9144000" cy="5211700"/>
          </a:xfrm>
          <a:prstGeom prst="rect">
            <a:avLst/>
          </a:prstGeom>
          <a:noFill/>
          <a:ln>
            <a:noFill/>
          </a:ln>
        </p:spPr>
      </p:pic>
      <p:sp>
        <p:nvSpPr>
          <p:cNvPr id="863" name="Google Shape;863;p86"/>
          <p:cNvSpPr txBox="1"/>
          <p:nvPr/>
        </p:nvSpPr>
        <p:spPr>
          <a:xfrm>
            <a:off x="-125" y="2386575"/>
            <a:ext cx="9144000" cy="389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900" b="1">
                <a:solidFill>
                  <a:srgbClr val="FFFFFF"/>
                </a:solidFill>
                <a:latin typeface="Raleway"/>
                <a:ea typeface="Raleway"/>
                <a:cs typeface="Raleway"/>
                <a:sym typeface="Raleway"/>
              </a:rPr>
              <a:t>Q &amp; A</a:t>
            </a:r>
            <a:endParaRPr sz="4000" b="1">
              <a:solidFill>
                <a:srgbClr val="FFFFFF"/>
              </a:solidFill>
              <a:latin typeface="Raleway"/>
              <a:ea typeface="Raleway"/>
              <a:cs typeface="Raleway"/>
              <a:sym typeface="Raleway"/>
            </a:endParaRPr>
          </a:p>
        </p:txBody>
      </p:sp>
      <p:pic>
        <p:nvPicPr>
          <p:cNvPr id="864" name="Google Shape;864;p86"/>
          <p:cNvPicPr preferRelativeResize="0"/>
          <p:nvPr/>
        </p:nvPicPr>
        <p:blipFill rotWithShape="1">
          <a:blip r:embed="rId4">
            <a:alphaModFix/>
          </a:blip>
          <a:srcRect l="31875" t="9"/>
          <a:stretch/>
        </p:blipFill>
        <p:spPr>
          <a:xfrm rot="5400000">
            <a:off x="1457372" y="-1084849"/>
            <a:ext cx="6229274" cy="156250"/>
          </a:xfrm>
          <a:prstGeom prst="rect">
            <a:avLst/>
          </a:prstGeom>
          <a:noFill/>
          <a:ln>
            <a:noFill/>
          </a:ln>
        </p:spPr>
      </p:pic>
      <p:pic>
        <p:nvPicPr>
          <p:cNvPr id="865" name="Google Shape;865;p86"/>
          <p:cNvPicPr preferRelativeResize="0"/>
          <p:nvPr/>
        </p:nvPicPr>
        <p:blipFill>
          <a:blip r:embed="rId5">
            <a:alphaModFix/>
          </a:blip>
          <a:stretch>
            <a:fillRect/>
          </a:stretch>
        </p:blipFill>
        <p:spPr>
          <a:xfrm>
            <a:off x="5949025" y="1599150"/>
            <a:ext cx="936725" cy="8337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9"/>
          <p:cNvSpPr/>
          <p:nvPr/>
        </p:nvSpPr>
        <p:spPr>
          <a:xfrm>
            <a:off x="0" y="316050"/>
            <a:ext cx="9144000" cy="4155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1" name="Google Shape;231;p39"/>
          <p:cNvSpPr txBox="1"/>
          <p:nvPr/>
        </p:nvSpPr>
        <p:spPr>
          <a:xfrm>
            <a:off x="489800" y="345900"/>
            <a:ext cx="42810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200">
                <a:solidFill>
                  <a:srgbClr val="FFFFFF"/>
                </a:solidFill>
                <a:latin typeface="Raleway ExtraBold"/>
                <a:ea typeface="Raleway ExtraBold"/>
                <a:cs typeface="Raleway ExtraBold"/>
                <a:sym typeface="Raleway ExtraBold"/>
              </a:rPr>
              <a:t>2024 Timeline</a:t>
            </a:r>
            <a:endParaRPr sz="2200">
              <a:solidFill>
                <a:srgbClr val="FFFFFF"/>
              </a:solidFill>
              <a:latin typeface="Raleway ExtraBold"/>
              <a:ea typeface="Raleway ExtraBold"/>
              <a:cs typeface="Raleway ExtraBold"/>
              <a:sym typeface="Raleway ExtraBold"/>
            </a:endParaRPr>
          </a:p>
        </p:txBody>
      </p:sp>
      <p:sp>
        <p:nvSpPr>
          <p:cNvPr id="232" name="Google Shape;232;p39"/>
          <p:cNvSpPr txBox="1"/>
          <p:nvPr/>
        </p:nvSpPr>
        <p:spPr>
          <a:xfrm>
            <a:off x="2690150" y="345900"/>
            <a:ext cx="3943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Rock Salt"/>
                <a:ea typeface="Rock Salt"/>
                <a:cs typeface="Rock Salt"/>
                <a:sym typeface="Rock Salt"/>
              </a:rPr>
              <a:t>(it’s been a busy year so far!)</a:t>
            </a:r>
            <a:endParaRPr sz="1200">
              <a:solidFill>
                <a:schemeClr val="lt1"/>
              </a:solidFill>
              <a:latin typeface="Rock Salt"/>
              <a:ea typeface="Rock Salt"/>
              <a:cs typeface="Rock Salt"/>
              <a:sym typeface="Rock Salt"/>
            </a:endParaRPr>
          </a:p>
        </p:txBody>
      </p:sp>
      <p:graphicFrame>
        <p:nvGraphicFramePr>
          <p:cNvPr id="233" name="Google Shape;233;p39"/>
          <p:cNvGraphicFramePr/>
          <p:nvPr/>
        </p:nvGraphicFramePr>
        <p:xfrm>
          <a:off x="214589" y="972625"/>
          <a:ext cx="8681975" cy="3684000"/>
        </p:xfrm>
        <a:graphic>
          <a:graphicData uri="http://schemas.openxmlformats.org/drawingml/2006/table">
            <a:tbl>
              <a:tblPr>
                <a:noFill/>
                <a:tableStyleId>{AE8BDF8C-7E77-4503-949C-6067723DE54F}</a:tableStyleId>
              </a:tblPr>
              <a:tblGrid>
                <a:gridCol w="1560525">
                  <a:extLst>
                    <a:ext uri="{9D8B030D-6E8A-4147-A177-3AD203B41FA5}">
                      <a16:colId xmlns:a16="http://schemas.microsoft.com/office/drawing/2014/main" val="20000"/>
                    </a:ext>
                  </a:extLst>
                </a:gridCol>
                <a:gridCol w="508675">
                  <a:extLst>
                    <a:ext uri="{9D8B030D-6E8A-4147-A177-3AD203B41FA5}">
                      <a16:colId xmlns:a16="http://schemas.microsoft.com/office/drawing/2014/main" val="20001"/>
                    </a:ext>
                  </a:extLst>
                </a:gridCol>
                <a:gridCol w="508675">
                  <a:extLst>
                    <a:ext uri="{9D8B030D-6E8A-4147-A177-3AD203B41FA5}">
                      <a16:colId xmlns:a16="http://schemas.microsoft.com/office/drawing/2014/main" val="20002"/>
                    </a:ext>
                  </a:extLst>
                </a:gridCol>
                <a:gridCol w="508675">
                  <a:extLst>
                    <a:ext uri="{9D8B030D-6E8A-4147-A177-3AD203B41FA5}">
                      <a16:colId xmlns:a16="http://schemas.microsoft.com/office/drawing/2014/main" val="20003"/>
                    </a:ext>
                  </a:extLst>
                </a:gridCol>
                <a:gridCol w="508675">
                  <a:extLst>
                    <a:ext uri="{9D8B030D-6E8A-4147-A177-3AD203B41FA5}">
                      <a16:colId xmlns:a16="http://schemas.microsoft.com/office/drawing/2014/main" val="20004"/>
                    </a:ext>
                  </a:extLst>
                </a:gridCol>
                <a:gridCol w="508675">
                  <a:extLst>
                    <a:ext uri="{9D8B030D-6E8A-4147-A177-3AD203B41FA5}">
                      <a16:colId xmlns:a16="http://schemas.microsoft.com/office/drawing/2014/main" val="20005"/>
                    </a:ext>
                  </a:extLst>
                </a:gridCol>
                <a:gridCol w="508675">
                  <a:extLst>
                    <a:ext uri="{9D8B030D-6E8A-4147-A177-3AD203B41FA5}">
                      <a16:colId xmlns:a16="http://schemas.microsoft.com/office/drawing/2014/main" val="20006"/>
                    </a:ext>
                  </a:extLst>
                </a:gridCol>
                <a:gridCol w="508675">
                  <a:extLst>
                    <a:ext uri="{9D8B030D-6E8A-4147-A177-3AD203B41FA5}">
                      <a16:colId xmlns:a16="http://schemas.microsoft.com/office/drawing/2014/main" val="20007"/>
                    </a:ext>
                  </a:extLst>
                </a:gridCol>
                <a:gridCol w="508675">
                  <a:extLst>
                    <a:ext uri="{9D8B030D-6E8A-4147-A177-3AD203B41FA5}">
                      <a16:colId xmlns:a16="http://schemas.microsoft.com/office/drawing/2014/main" val="20008"/>
                    </a:ext>
                  </a:extLst>
                </a:gridCol>
                <a:gridCol w="508675">
                  <a:extLst>
                    <a:ext uri="{9D8B030D-6E8A-4147-A177-3AD203B41FA5}">
                      <a16:colId xmlns:a16="http://schemas.microsoft.com/office/drawing/2014/main" val="20009"/>
                    </a:ext>
                  </a:extLst>
                </a:gridCol>
                <a:gridCol w="508675">
                  <a:extLst>
                    <a:ext uri="{9D8B030D-6E8A-4147-A177-3AD203B41FA5}">
                      <a16:colId xmlns:a16="http://schemas.microsoft.com/office/drawing/2014/main" val="20010"/>
                    </a:ext>
                  </a:extLst>
                </a:gridCol>
                <a:gridCol w="508675">
                  <a:extLst>
                    <a:ext uri="{9D8B030D-6E8A-4147-A177-3AD203B41FA5}">
                      <a16:colId xmlns:a16="http://schemas.microsoft.com/office/drawing/2014/main" val="20011"/>
                    </a:ext>
                  </a:extLst>
                </a:gridCol>
                <a:gridCol w="508675">
                  <a:extLst>
                    <a:ext uri="{9D8B030D-6E8A-4147-A177-3AD203B41FA5}">
                      <a16:colId xmlns:a16="http://schemas.microsoft.com/office/drawing/2014/main" val="20012"/>
                    </a:ext>
                  </a:extLst>
                </a:gridCol>
                <a:gridCol w="508675">
                  <a:extLst>
                    <a:ext uri="{9D8B030D-6E8A-4147-A177-3AD203B41FA5}">
                      <a16:colId xmlns:a16="http://schemas.microsoft.com/office/drawing/2014/main" val="20013"/>
                    </a:ext>
                  </a:extLst>
                </a:gridCol>
                <a:gridCol w="508675">
                  <a:extLst>
                    <a:ext uri="{9D8B030D-6E8A-4147-A177-3AD203B41FA5}">
                      <a16:colId xmlns:a16="http://schemas.microsoft.com/office/drawing/2014/main" val="20014"/>
                    </a:ext>
                  </a:extLst>
                </a:gridCol>
              </a:tblGrid>
              <a:tr h="368400">
                <a:tc>
                  <a:txBody>
                    <a:bodyPr/>
                    <a:lstStyle/>
                    <a:p>
                      <a:pPr marL="0" lvl="0" indent="0" algn="r" rtl="0">
                        <a:spcBef>
                          <a:spcPts val="0"/>
                        </a:spcBef>
                        <a:spcAft>
                          <a:spcPts val="0"/>
                        </a:spcAft>
                        <a:buNone/>
                      </a:pPr>
                      <a:r>
                        <a:rPr lang="en" sz="800" b="1">
                          <a:latin typeface="Raleway"/>
                          <a:ea typeface="Raleway"/>
                          <a:cs typeface="Raleway"/>
                          <a:sym typeface="Raleway"/>
                        </a:rPr>
                        <a:t>Month</a:t>
                      </a:r>
                      <a:endParaRPr sz="800" b="1">
                        <a:solidFill>
                          <a:srgbClr val="000000"/>
                        </a:solidFill>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Oct’23</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Dec ‘23</a:t>
                      </a:r>
                      <a:endParaRPr sz="800" b="1">
                        <a:solidFill>
                          <a:srgbClr val="000000"/>
                        </a:solidFill>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Jan’24</a:t>
                      </a:r>
                      <a:endParaRPr sz="800" b="1">
                        <a:solidFill>
                          <a:srgbClr val="000000"/>
                        </a:solidFill>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solidFill>
                            <a:srgbClr val="000000"/>
                          </a:solidFill>
                          <a:latin typeface="Raleway"/>
                          <a:ea typeface="Raleway"/>
                          <a:cs typeface="Raleway"/>
                          <a:sym typeface="Raleway"/>
                        </a:rPr>
                        <a:t>Feb</a:t>
                      </a:r>
                      <a:endParaRPr sz="800">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March</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April</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May</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Jun</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July</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Aug</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Sep</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Oct</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Nov</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Dec</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extLst>
                  <a:ext uri="{0D108BD9-81ED-4DB2-BD59-A6C34878D82A}">
                    <a16:rowId xmlns:a16="http://schemas.microsoft.com/office/drawing/2014/main" val="10000"/>
                  </a:ext>
                </a:extLst>
              </a:tr>
              <a:tr h="368400">
                <a:tc>
                  <a:txBody>
                    <a:bodyPr/>
                    <a:lstStyle/>
                    <a:p>
                      <a:pPr marL="0" lvl="0" indent="0" algn="ctr" rtl="0">
                        <a:spcBef>
                          <a:spcPts val="0"/>
                        </a:spcBef>
                        <a:spcAft>
                          <a:spcPts val="0"/>
                        </a:spcAft>
                        <a:buNone/>
                      </a:pPr>
                      <a:r>
                        <a:rPr lang="en" sz="800" b="1">
                          <a:latin typeface="Raleway"/>
                          <a:ea typeface="Raleway"/>
                          <a:cs typeface="Raleway"/>
                          <a:sym typeface="Raleway"/>
                        </a:rPr>
                        <a:t>Pitch to Community</a:t>
                      </a:r>
                      <a:endParaRPr sz="800" b="1">
                        <a:solidFill>
                          <a:srgbClr val="000000"/>
                        </a:solidFill>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154BC"/>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68400">
                <a:tc>
                  <a:txBody>
                    <a:bodyPr/>
                    <a:lstStyle/>
                    <a:p>
                      <a:pPr marL="0" lvl="0" indent="0" algn="ctr" rtl="0">
                        <a:spcBef>
                          <a:spcPts val="0"/>
                        </a:spcBef>
                        <a:spcAft>
                          <a:spcPts val="0"/>
                        </a:spcAft>
                        <a:buNone/>
                      </a:pPr>
                      <a:r>
                        <a:rPr lang="en" sz="800" b="1">
                          <a:latin typeface="Raleway"/>
                          <a:ea typeface="Raleway"/>
                          <a:cs typeface="Raleway"/>
                          <a:sym typeface="Raleway"/>
                        </a:rPr>
                        <a:t>Onboarding &amp; KBO Workshop</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7878D1"/>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68400">
                <a:tc>
                  <a:txBody>
                    <a:bodyPr/>
                    <a:lstStyle/>
                    <a:p>
                      <a:pPr marL="0" lvl="0" indent="0" algn="ctr" rtl="0">
                        <a:spcBef>
                          <a:spcPts val="0"/>
                        </a:spcBef>
                        <a:spcAft>
                          <a:spcPts val="0"/>
                        </a:spcAft>
                        <a:buNone/>
                      </a:pPr>
                      <a:r>
                        <a:rPr lang="en" sz="800" b="1">
                          <a:latin typeface="Raleway"/>
                          <a:ea typeface="Raleway"/>
                          <a:cs typeface="Raleway"/>
                          <a:sym typeface="Raleway"/>
                        </a:rPr>
                        <a:t>Creative Adjustments</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36BBED"/>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36BBED"/>
                    </a:solidFill>
                  </a:tcPr>
                </a:tc>
                <a:tc>
                  <a:txBody>
                    <a:bodyPr/>
                    <a:lstStyle/>
                    <a:p>
                      <a:pPr marL="0" lvl="0" indent="0" algn="l" rtl="0">
                        <a:spcBef>
                          <a:spcPts val="0"/>
                        </a:spcBef>
                        <a:spcAft>
                          <a:spcPts val="0"/>
                        </a:spcAft>
                        <a:buNone/>
                      </a:pP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36BBED"/>
                    </a:solidFill>
                  </a:tcPr>
                </a:tc>
                <a:tc>
                  <a:txBody>
                    <a:bodyPr/>
                    <a:lstStyle/>
                    <a:p>
                      <a:pPr marL="0" lvl="0" indent="0" algn="l" rtl="0">
                        <a:spcBef>
                          <a:spcPts val="0"/>
                        </a:spcBef>
                        <a:spcAft>
                          <a:spcPts val="0"/>
                        </a:spcAft>
                        <a:buNone/>
                      </a:pP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36BBED"/>
                    </a:solidFill>
                  </a:tcPr>
                </a:tc>
                <a:tc>
                  <a:txBody>
                    <a:bodyPr/>
                    <a:lstStyle/>
                    <a:p>
                      <a:pPr marL="0" lvl="0" indent="0" algn="l" rtl="0">
                        <a:spcBef>
                          <a:spcPts val="0"/>
                        </a:spcBef>
                        <a:spcAft>
                          <a:spcPts val="0"/>
                        </a:spcAft>
                        <a:buNone/>
                      </a:pP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68400">
                <a:tc>
                  <a:txBody>
                    <a:bodyPr/>
                    <a:lstStyle/>
                    <a:p>
                      <a:pPr marL="0" lvl="0" indent="0" algn="ctr" rtl="0">
                        <a:spcBef>
                          <a:spcPts val="0"/>
                        </a:spcBef>
                        <a:spcAft>
                          <a:spcPts val="0"/>
                        </a:spcAft>
                        <a:buNone/>
                      </a:pPr>
                      <a:r>
                        <a:rPr lang="en" sz="800" b="1">
                          <a:latin typeface="Raleway"/>
                          <a:ea typeface="Raleway"/>
                          <a:cs typeface="Raleway"/>
                          <a:sym typeface="Raleway"/>
                        </a:rPr>
                        <a:t>Launch Digital Media with Current Creative</a:t>
                      </a:r>
                      <a:endParaRPr sz="800" i="1">
                        <a:latin typeface="Raleway Medium"/>
                        <a:ea typeface="Raleway Medium"/>
                        <a:cs typeface="Raleway Medium"/>
                        <a:sym typeface="Raleway Medium"/>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154BC"/>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154BC"/>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154BC"/>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154BC"/>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154BC"/>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154BC"/>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154BC"/>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7878D1"/>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4"/>
                  </a:ext>
                </a:extLst>
              </a:tr>
              <a:tr h="368400">
                <a:tc>
                  <a:txBody>
                    <a:bodyPr/>
                    <a:lstStyle/>
                    <a:p>
                      <a:pPr marL="0" lvl="0" indent="0" algn="ctr" rtl="0">
                        <a:spcBef>
                          <a:spcPts val="0"/>
                        </a:spcBef>
                        <a:spcAft>
                          <a:spcPts val="0"/>
                        </a:spcAft>
                        <a:buNone/>
                      </a:pPr>
                      <a:r>
                        <a:rPr lang="en" sz="800" b="1">
                          <a:latin typeface="Raleway"/>
                          <a:ea typeface="Raleway"/>
                          <a:cs typeface="Raleway"/>
                          <a:sym typeface="Raleway"/>
                        </a:rPr>
                        <a:t>Launch New Creative</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7878D1"/>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7878D1"/>
                      </a:solidFill>
                      <a:prstDash val="solid"/>
                      <a:round/>
                      <a:headEnd type="none" w="sm" len="sm"/>
                      <a:tailEnd type="none" w="sm" len="sm"/>
                    </a:lnL>
                    <a:lnR w="9525" cap="flat" cmpd="sng">
                      <a:solidFill>
                        <a:srgbClr val="7878D1"/>
                      </a:solidFill>
                      <a:prstDash val="solid"/>
                      <a:round/>
                      <a:headEnd type="none" w="sm" len="sm"/>
                      <a:tailEnd type="none" w="sm" len="sm"/>
                    </a:lnR>
                    <a:lnT w="9525" cap="flat" cmpd="sng">
                      <a:solidFill>
                        <a:srgbClr val="7878D1"/>
                      </a:solidFill>
                      <a:prstDash val="solid"/>
                      <a:round/>
                      <a:headEnd type="none" w="sm" len="sm"/>
                      <a:tailEnd type="none" w="sm" len="sm"/>
                    </a:lnT>
                    <a:lnB w="9525" cap="flat" cmpd="sng">
                      <a:solidFill>
                        <a:srgbClr val="7878D1"/>
                      </a:solidFill>
                      <a:prstDash val="solid"/>
                      <a:round/>
                      <a:headEnd type="none" w="sm" len="sm"/>
                      <a:tailEnd type="none" w="sm" len="sm"/>
                    </a:lnB>
                    <a:solidFill>
                      <a:srgbClr val="7878D1"/>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7878D1"/>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7878D1"/>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7878D1"/>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7878D1"/>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7878D1"/>
                    </a:solidFill>
                  </a:tcPr>
                </a:tc>
                <a:extLst>
                  <a:ext uri="{0D108BD9-81ED-4DB2-BD59-A6C34878D82A}">
                    <a16:rowId xmlns:a16="http://schemas.microsoft.com/office/drawing/2014/main" val="10005"/>
                  </a:ext>
                </a:extLst>
              </a:tr>
              <a:tr h="368400">
                <a:tc>
                  <a:txBody>
                    <a:bodyPr/>
                    <a:lstStyle/>
                    <a:p>
                      <a:pPr marL="0" lvl="0" indent="0" algn="ctr" rtl="0">
                        <a:spcBef>
                          <a:spcPts val="0"/>
                        </a:spcBef>
                        <a:spcAft>
                          <a:spcPts val="0"/>
                        </a:spcAft>
                        <a:buNone/>
                      </a:pPr>
                      <a:r>
                        <a:rPr lang="en" sz="800" b="1">
                          <a:latin typeface="Raleway"/>
                          <a:ea typeface="Raleway"/>
                          <a:cs typeface="Raleway"/>
                          <a:sym typeface="Raleway"/>
                        </a:rPr>
                        <a:t>Quarterly Reporting Presented to CAPC and A&amp;P</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36BBED"/>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36BBED"/>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7878D1"/>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36BBED"/>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68400">
                <a:tc>
                  <a:txBody>
                    <a:bodyPr/>
                    <a:lstStyle/>
                    <a:p>
                      <a:pPr marL="0" lvl="0" indent="0" algn="ctr" rtl="0">
                        <a:spcBef>
                          <a:spcPts val="0"/>
                        </a:spcBef>
                        <a:spcAft>
                          <a:spcPts val="0"/>
                        </a:spcAft>
                        <a:buNone/>
                      </a:pPr>
                      <a:r>
                        <a:rPr lang="en" sz="800" b="1">
                          <a:latin typeface="Raleway"/>
                          <a:ea typeface="Raleway"/>
                          <a:cs typeface="Raleway"/>
                          <a:sym typeface="Raleway"/>
                        </a:rPr>
                        <a:t>Eureka Springs Immersion </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154BC"/>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68400">
                <a:tc>
                  <a:txBody>
                    <a:bodyPr/>
                    <a:lstStyle/>
                    <a:p>
                      <a:pPr marL="0" lvl="0" indent="0" algn="ctr" rtl="0">
                        <a:spcBef>
                          <a:spcPts val="0"/>
                        </a:spcBef>
                        <a:spcAft>
                          <a:spcPts val="0"/>
                        </a:spcAft>
                        <a:buClr>
                          <a:srgbClr val="000000"/>
                        </a:buClr>
                        <a:buSzPts val="1100"/>
                        <a:buFont typeface="Arial"/>
                        <a:buNone/>
                      </a:pPr>
                      <a:r>
                        <a:rPr lang="en" sz="800" b="1">
                          <a:solidFill>
                            <a:srgbClr val="000000"/>
                          </a:solidFill>
                          <a:latin typeface="Raleway"/>
                          <a:ea typeface="Raleway"/>
                          <a:cs typeface="Raleway"/>
                          <a:sym typeface="Raleway"/>
                        </a:rPr>
                        <a:t>Video and Photography Production </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endParaRPr>
                        <a:solidFill>
                          <a:srgbClr val="7878D1"/>
                        </a:solidFill>
                        <a:highlight>
                          <a:srgbClr val="7878D1"/>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solidFill>
                          <a:srgbClr val="7878D1"/>
                        </a:solidFill>
                        <a:highlight>
                          <a:srgbClr val="7878D1"/>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700" b="1">
                        <a:solidFill>
                          <a:srgbClr val="FFFFFF"/>
                        </a:solidFill>
                        <a:latin typeface="Avenir"/>
                        <a:ea typeface="Avenir"/>
                        <a:cs typeface="Avenir"/>
                        <a:sym typeface="Aveni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700" b="1">
                        <a:solidFill>
                          <a:srgbClr val="FFFFFF"/>
                        </a:solidFill>
                        <a:latin typeface="Avenir"/>
                        <a:ea typeface="Avenir"/>
                        <a:cs typeface="Avenir"/>
                        <a:sym typeface="Aveni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700">
                        <a:solidFill>
                          <a:srgbClr val="FFFFFF"/>
                        </a:solidFill>
                        <a:latin typeface="Avenir"/>
                        <a:ea typeface="Avenir"/>
                        <a:cs typeface="Avenir"/>
                        <a:sym typeface="Aveni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7878D1"/>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7878D1"/>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68400">
                <a:tc>
                  <a:txBody>
                    <a:bodyPr/>
                    <a:lstStyle/>
                    <a:p>
                      <a:pPr marL="0" lvl="0" indent="0" algn="ctr" rtl="0">
                        <a:spcBef>
                          <a:spcPts val="0"/>
                        </a:spcBef>
                        <a:spcAft>
                          <a:spcPts val="0"/>
                        </a:spcAft>
                        <a:buNone/>
                      </a:pPr>
                      <a:r>
                        <a:rPr lang="en" sz="800" b="1">
                          <a:latin typeface="Raleway"/>
                          <a:ea typeface="Raleway"/>
                          <a:cs typeface="Raleway"/>
                          <a:sym typeface="Raleway"/>
                        </a:rPr>
                        <a:t>Public Relations &amp; Media Monitoring</a:t>
                      </a:r>
                      <a:endParaRPr sz="800" i="1">
                        <a:latin typeface="Raleway Medium"/>
                        <a:ea typeface="Raleway Medium"/>
                        <a:cs typeface="Raleway Medium"/>
                        <a:sym typeface="Raleway Medium"/>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a:txBody>
                    <a:bodyPr/>
                    <a:lstStyle/>
                    <a:p>
                      <a:pPr marL="0" lvl="0" indent="0" algn="l" rtl="0">
                        <a:spcBef>
                          <a:spcPts val="0"/>
                        </a:spcBef>
                        <a:spcAft>
                          <a:spcPts val="0"/>
                        </a:spcAft>
                        <a:buNone/>
                      </a:pPr>
                      <a:endParaRPr sz="10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0"/>
          <p:cNvSpPr txBox="1"/>
          <p:nvPr/>
        </p:nvSpPr>
        <p:spPr>
          <a:xfrm>
            <a:off x="311700" y="325100"/>
            <a:ext cx="7705800" cy="39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2200">
                <a:solidFill>
                  <a:srgbClr val="222222"/>
                </a:solidFill>
                <a:latin typeface="Raleway ExtraBold"/>
                <a:ea typeface="Raleway ExtraBold"/>
                <a:cs typeface="Raleway ExtraBold"/>
                <a:sym typeface="Raleway ExtraBold"/>
              </a:rPr>
              <a:t>FY24 Paid Media Calendar</a:t>
            </a:r>
            <a:endParaRPr sz="2200">
              <a:solidFill>
                <a:srgbClr val="595959"/>
              </a:solidFill>
              <a:latin typeface="Raleway ExtraBold"/>
              <a:ea typeface="Raleway ExtraBold"/>
              <a:cs typeface="Raleway ExtraBold"/>
              <a:sym typeface="Raleway ExtraBold"/>
            </a:endParaRPr>
          </a:p>
        </p:txBody>
      </p:sp>
      <p:sp>
        <p:nvSpPr>
          <p:cNvPr id="239" name="Google Shape;239;p40"/>
          <p:cNvSpPr txBox="1"/>
          <p:nvPr/>
        </p:nvSpPr>
        <p:spPr>
          <a:xfrm>
            <a:off x="308250" y="131275"/>
            <a:ext cx="8527500" cy="170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00">
                <a:solidFill>
                  <a:srgbClr val="E249C1"/>
                </a:solidFill>
                <a:latin typeface="Raleway Medium"/>
                <a:ea typeface="Raleway Medium"/>
                <a:cs typeface="Raleway Medium"/>
                <a:sym typeface="Raleway Medium"/>
              </a:rPr>
              <a:t>Madden |  FY24 Media Calendar</a:t>
            </a:r>
            <a:endParaRPr sz="700">
              <a:solidFill>
                <a:srgbClr val="E249C1"/>
              </a:solidFill>
              <a:latin typeface="Raleway Medium"/>
              <a:ea typeface="Raleway Medium"/>
              <a:cs typeface="Raleway Medium"/>
              <a:sym typeface="Raleway Medium"/>
            </a:endParaRPr>
          </a:p>
        </p:txBody>
      </p:sp>
      <p:graphicFrame>
        <p:nvGraphicFramePr>
          <p:cNvPr id="240" name="Google Shape;240;p40"/>
          <p:cNvGraphicFramePr/>
          <p:nvPr/>
        </p:nvGraphicFramePr>
        <p:xfrm>
          <a:off x="147089" y="717775"/>
          <a:ext cx="8839475" cy="4267580"/>
        </p:xfrm>
        <a:graphic>
          <a:graphicData uri="http://schemas.openxmlformats.org/drawingml/2006/table">
            <a:tbl>
              <a:tblPr>
                <a:noFill/>
                <a:tableStyleId>{AE8BDF8C-7E77-4503-949C-6067723DE54F}</a:tableStyleId>
              </a:tblPr>
              <a:tblGrid>
                <a:gridCol w="1789825">
                  <a:extLst>
                    <a:ext uri="{9D8B030D-6E8A-4147-A177-3AD203B41FA5}">
                      <a16:colId xmlns:a16="http://schemas.microsoft.com/office/drawing/2014/main" val="20000"/>
                    </a:ext>
                  </a:extLst>
                </a:gridCol>
                <a:gridCol w="596500">
                  <a:extLst>
                    <a:ext uri="{9D8B030D-6E8A-4147-A177-3AD203B41FA5}">
                      <a16:colId xmlns:a16="http://schemas.microsoft.com/office/drawing/2014/main" val="20001"/>
                    </a:ext>
                  </a:extLst>
                </a:gridCol>
                <a:gridCol w="586650">
                  <a:extLst>
                    <a:ext uri="{9D8B030D-6E8A-4147-A177-3AD203B41FA5}">
                      <a16:colId xmlns:a16="http://schemas.microsoft.com/office/drawing/2014/main" val="20002"/>
                    </a:ext>
                  </a:extLst>
                </a:gridCol>
                <a:gridCol w="586650">
                  <a:extLst>
                    <a:ext uri="{9D8B030D-6E8A-4147-A177-3AD203B41FA5}">
                      <a16:colId xmlns:a16="http://schemas.microsoft.com/office/drawing/2014/main" val="20003"/>
                    </a:ext>
                  </a:extLst>
                </a:gridCol>
                <a:gridCol w="586650">
                  <a:extLst>
                    <a:ext uri="{9D8B030D-6E8A-4147-A177-3AD203B41FA5}">
                      <a16:colId xmlns:a16="http://schemas.microsoft.com/office/drawing/2014/main" val="20004"/>
                    </a:ext>
                  </a:extLst>
                </a:gridCol>
                <a:gridCol w="586650">
                  <a:extLst>
                    <a:ext uri="{9D8B030D-6E8A-4147-A177-3AD203B41FA5}">
                      <a16:colId xmlns:a16="http://schemas.microsoft.com/office/drawing/2014/main" val="20005"/>
                    </a:ext>
                  </a:extLst>
                </a:gridCol>
                <a:gridCol w="586650">
                  <a:extLst>
                    <a:ext uri="{9D8B030D-6E8A-4147-A177-3AD203B41FA5}">
                      <a16:colId xmlns:a16="http://schemas.microsoft.com/office/drawing/2014/main" val="20006"/>
                    </a:ext>
                  </a:extLst>
                </a:gridCol>
                <a:gridCol w="586650">
                  <a:extLst>
                    <a:ext uri="{9D8B030D-6E8A-4147-A177-3AD203B41FA5}">
                      <a16:colId xmlns:a16="http://schemas.microsoft.com/office/drawing/2014/main" val="20007"/>
                    </a:ext>
                  </a:extLst>
                </a:gridCol>
                <a:gridCol w="586650">
                  <a:extLst>
                    <a:ext uri="{9D8B030D-6E8A-4147-A177-3AD203B41FA5}">
                      <a16:colId xmlns:a16="http://schemas.microsoft.com/office/drawing/2014/main" val="20008"/>
                    </a:ext>
                  </a:extLst>
                </a:gridCol>
                <a:gridCol w="586650">
                  <a:extLst>
                    <a:ext uri="{9D8B030D-6E8A-4147-A177-3AD203B41FA5}">
                      <a16:colId xmlns:a16="http://schemas.microsoft.com/office/drawing/2014/main" val="20009"/>
                    </a:ext>
                  </a:extLst>
                </a:gridCol>
                <a:gridCol w="586650">
                  <a:extLst>
                    <a:ext uri="{9D8B030D-6E8A-4147-A177-3AD203B41FA5}">
                      <a16:colId xmlns:a16="http://schemas.microsoft.com/office/drawing/2014/main" val="20010"/>
                    </a:ext>
                  </a:extLst>
                </a:gridCol>
                <a:gridCol w="586650">
                  <a:extLst>
                    <a:ext uri="{9D8B030D-6E8A-4147-A177-3AD203B41FA5}">
                      <a16:colId xmlns:a16="http://schemas.microsoft.com/office/drawing/2014/main" val="20011"/>
                    </a:ext>
                  </a:extLst>
                </a:gridCol>
                <a:gridCol w="586650">
                  <a:extLst>
                    <a:ext uri="{9D8B030D-6E8A-4147-A177-3AD203B41FA5}">
                      <a16:colId xmlns:a16="http://schemas.microsoft.com/office/drawing/2014/main" val="20012"/>
                    </a:ext>
                  </a:extLst>
                </a:gridCol>
              </a:tblGrid>
              <a:tr h="230975">
                <a:tc>
                  <a:txBody>
                    <a:bodyPr/>
                    <a:lstStyle/>
                    <a:p>
                      <a:pPr marL="0" lvl="0" indent="0" algn="r" rtl="0">
                        <a:spcBef>
                          <a:spcPts val="0"/>
                        </a:spcBef>
                        <a:spcAft>
                          <a:spcPts val="0"/>
                        </a:spcAft>
                        <a:buNone/>
                      </a:pPr>
                      <a:r>
                        <a:rPr lang="en" sz="800" b="1">
                          <a:latin typeface="Raleway"/>
                          <a:ea typeface="Raleway"/>
                          <a:cs typeface="Raleway"/>
                          <a:sym typeface="Raleway"/>
                        </a:rPr>
                        <a:t>Month</a:t>
                      </a:r>
                      <a:endParaRPr sz="800" b="1">
                        <a:solidFill>
                          <a:srgbClr val="000000"/>
                        </a:solidFill>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Jan’24</a:t>
                      </a:r>
                      <a:endParaRPr sz="800" b="1">
                        <a:solidFill>
                          <a:srgbClr val="000000"/>
                        </a:solidFill>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solidFill>
                            <a:srgbClr val="000000"/>
                          </a:solidFill>
                          <a:latin typeface="Raleway"/>
                          <a:ea typeface="Raleway"/>
                          <a:cs typeface="Raleway"/>
                          <a:sym typeface="Raleway"/>
                        </a:rPr>
                        <a:t>Feb</a:t>
                      </a:r>
                      <a:endParaRPr sz="800">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March</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April</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May</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Jun</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July</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Aug</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Sep</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Oct</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Nov</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r>
                        <a:rPr lang="en" sz="800" b="1">
                          <a:latin typeface="Raleway"/>
                          <a:ea typeface="Raleway"/>
                          <a:cs typeface="Raleway"/>
                          <a:sym typeface="Raleway"/>
                        </a:rPr>
                        <a:t>Dec</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extLst>
                  <a:ext uri="{0D108BD9-81ED-4DB2-BD59-A6C34878D82A}">
                    <a16:rowId xmlns:a16="http://schemas.microsoft.com/office/drawing/2014/main" val="10000"/>
                  </a:ext>
                </a:extLst>
              </a:tr>
              <a:tr h="332450">
                <a:tc>
                  <a:txBody>
                    <a:bodyPr/>
                    <a:lstStyle/>
                    <a:p>
                      <a:pPr marL="0" lvl="0" indent="0" algn="ctr" rtl="0">
                        <a:spcBef>
                          <a:spcPts val="0"/>
                        </a:spcBef>
                        <a:spcAft>
                          <a:spcPts val="0"/>
                        </a:spcAft>
                        <a:buNone/>
                      </a:pPr>
                      <a:r>
                        <a:rPr lang="en" sz="800" b="1">
                          <a:latin typeface="Raleway"/>
                          <a:ea typeface="Raleway"/>
                          <a:cs typeface="Raleway"/>
                          <a:sym typeface="Raleway"/>
                        </a:rPr>
                        <a:t>Google SEM</a:t>
                      </a:r>
                      <a:endParaRPr sz="800" b="1">
                        <a:solidFill>
                          <a:srgbClr val="000000"/>
                        </a:solidFill>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gridSpan="12">
                  <a:txBody>
                    <a:bodyPr/>
                    <a:lstStyle/>
                    <a:p>
                      <a:pPr marL="0" lvl="0" indent="0" algn="ctr" rtl="0">
                        <a:spcBef>
                          <a:spcPts val="0"/>
                        </a:spcBef>
                        <a:spcAft>
                          <a:spcPts val="0"/>
                        </a:spcAft>
                        <a:buClr>
                          <a:schemeClr val="dk1"/>
                        </a:buClr>
                        <a:buSzPts val="1100"/>
                        <a:buFont typeface="Arial"/>
                        <a:buNone/>
                      </a:pPr>
                      <a:r>
                        <a:rPr lang="en" sz="800" b="1">
                          <a:solidFill>
                            <a:srgbClr val="434343"/>
                          </a:solidFill>
                          <a:latin typeface="Raleway"/>
                          <a:ea typeface="Raleway"/>
                          <a:cs typeface="Raleway"/>
                          <a:sym typeface="Raleway"/>
                        </a:rPr>
                        <a:t>Goal: 105,100 Clicks</a:t>
                      </a:r>
                      <a:endParaRPr sz="15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32450">
                <a:tc>
                  <a:txBody>
                    <a:bodyPr/>
                    <a:lstStyle/>
                    <a:p>
                      <a:pPr marL="0" lvl="0" indent="0" algn="ctr" rtl="0">
                        <a:spcBef>
                          <a:spcPts val="0"/>
                        </a:spcBef>
                        <a:spcAft>
                          <a:spcPts val="0"/>
                        </a:spcAft>
                        <a:buNone/>
                      </a:pPr>
                      <a:r>
                        <a:rPr lang="en" sz="800" b="1">
                          <a:latin typeface="Raleway"/>
                          <a:ea typeface="Raleway"/>
                          <a:cs typeface="Raleway"/>
                          <a:sym typeface="Raleway"/>
                        </a:rPr>
                        <a:t>Google Display</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gridSpan="10">
                  <a:txBody>
                    <a:bodyPr/>
                    <a:lstStyle/>
                    <a:p>
                      <a:pPr marL="0" lvl="0" indent="0" algn="ctr" rtl="0">
                        <a:spcBef>
                          <a:spcPts val="0"/>
                        </a:spcBef>
                        <a:spcAft>
                          <a:spcPts val="0"/>
                        </a:spcAft>
                        <a:buNone/>
                      </a:pPr>
                      <a:r>
                        <a:rPr lang="en" sz="800" b="1">
                          <a:solidFill>
                            <a:srgbClr val="434343"/>
                          </a:solidFill>
                          <a:latin typeface="Raleway"/>
                          <a:ea typeface="Raleway"/>
                          <a:cs typeface="Raleway"/>
                          <a:sym typeface="Raleway"/>
                        </a:rPr>
                        <a:t>Goal: 17,957,000 Impressions</a:t>
                      </a: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36BBE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32450">
                <a:tc>
                  <a:txBody>
                    <a:bodyPr/>
                    <a:lstStyle/>
                    <a:p>
                      <a:pPr marL="0" lvl="0" indent="0" algn="ctr" rtl="0">
                        <a:spcBef>
                          <a:spcPts val="0"/>
                        </a:spcBef>
                        <a:spcAft>
                          <a:spcPts val="0"/>
                        </a:spcAft>
                        <a:buNone/>
                      </a:pPr>
                      <a:r>
                        <a:rPr lang="en" sz="800" b="1">
                          <a:latin typeface="Raleway"/>
                          <a:ea typeface="Raleway"/>
                          <a:cs typeface="Raleway"/>
                          <a:sym typeface="Raleway"/>
                        </a:rPr>
                        <a:t>Targeted Website Banner Ads with Visitor Spend Reporting</a:t>
                      </a:r>
                      <a:endParaRPr sz="800" i="1">
                        <a:latin typeface="Raleway Medium"/>
                        <a:ea typeface="Raleway Medium"/>
                        <a:cs typeface="Raleway Medium"/>
                        <a:sym typeface="Raleway Medium"/>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gridSpan="4">
                  <a:txBody>
                    <a:bodyPr/>
                    <a:lstStyle/>
                    <a:p>
                      <a:pPr marL="0" lvl="0" indent="0" algn="ctr" rtl="0">
                        <a:spcBef>
                          <a:spcPts val="0"/>
                        </a:spcBef>
                        <a:spcAft>
                          <a:spcPts val="0"/>
                        </a:spcAft>
                        <a:buNone/>
                      </a:pPr>
                      <a:r>
                        <a:rPr lang="en" sz="800" b="1">
                          <a:solidFill>
                            <a:srgbClr val="434343"/>
                          </a:solidFill>
                          <a:latin typeface="Raleway"/>
                          <a:ea typeface="Raleway"/>
                          <a:cs typeface="Raleway"/>
                          <a:sym typeface="Raleway"/>
                        </a:rPr>
                        <a:t>Goal: 5,556,000 Impressions</a:t>
                      </a: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3"/>
                  </a:ext>
                </a:extLst>
              </a:tr>
              <a:tr h="346925">
                <a:tc>
                  <a:txBody>
                    <a:bodyPr/>
                    <a:lstStyle/>
                    <a:p>
                      <a:pPr marL="0" lvl="0" indent="0" algn="ctr" rtl="0">
                        <a:spcBef>
                          <a:spcPts val="0"/>
                        </a:spcBef>
                        <a:spcAft>
                          <a:spcPts val="0"/>
                        </a:spcAft>
                        <a:buNone/>
                      </a:pPr>
                      <a:r>
                        <a:rPr lang="en" sz="800" b="1">
                          <a:latin typeface="Raleway"/>
                          <a:ea typeface="Raleway"/>
                          <a:cs typeface="Raleway"/>
                          <a:sym typeface="Raleway"/>
                        </a:rPr>
                        <a:t>Social Media Paid Ads</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gridSpan="10">
                  <a:txBody>
                    <a:bodyPr/>
                    <a:lstStyle/>
                    <a:p>
                      <a:pPr marL="0" lvl="0" indent="0" algn="ctr" rtl="0">
                        <a:spcBef>
                          <a:spcPts val="0"/>
                        </a:spcBef>
                        <a:spcAft>
                          <a:spcPts val="0"/>
                        </a:spcAft>
                        <a:buNone/>
                      </a:pPr>
                      <a:r>
                        <a:rPr lang="en" sz="800" b="1">
                          <a:solidFill>
                            <a:srgbClr val="434343"/>
                          </a:solidFill>
                          <a:latin typeface="Raleway"/>
                          <a:ea typeface="Raleway"/>
                          <a:cs typeface="Raleway"/>
                          <a:sym typeface="Raleway"/>
                        </a:rPr>
                        <a:t>Goal: 181,581 Clicks</a:t>
                      </a: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36BBE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32450">
                <a:tc>
                  <a:txBody>
                    <a:bodyPr/>
                    <a:lstStyle/>
                    <a:p>
                      <a:pPr marL="0" lvl="0" indent="0" algn="ctr" rtl="0">
                        <a:spcBef>
                          <a:spcPts val="0"/>
                        </a:spcBef>
                        <a:spcAft>
                          <a:spcPts val="0"/>
                        </a:spcAft>
                        <a:buNone/>
                      </a:pPr>
                      <a:r>
                        <a:rPr lang="en" sz="800" b="1">
                          <a:latin typeface="Raleway"/>
                          <a:ea typeface="Raleway"/>
                          <a:cs typeface="Raleway"/>
                          <a:sym typeface="Raleway"/>
                        </a:rPr>
                        <a:t>Geo-Fencing: Custom Audiences &amp; Events</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500" b="1">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gridSpan="7">
                  <a:txBody>
                    <a:bodyPr/>
                    <a:lstStyle/>
                    <a:p>
                      <a:pPr marL="0" lvl="0" indent="0" algn="ctr" rtl="0">
                        <a:spcBef>
                          <a:spcPts val="0"/>
                        </a:spcBef>
                        <a:spcAft>
                          <a:spcPts val="0"/>
                        </a:spcAft>
                        <a:buNone/>
                      </a:pPr>
                      <a:r>
                        <a:rPr lang="en" sz="800" b="1">
                          <a:solidFill>
                            <a:srgbClr val="434343"/>
                          </a:solidFill>
                          <a:latin typeface="Raleway"/>
                          <a:ea typeface="Raleway"/>
                          <a:cs typeface="Raleway"/>
                          <a:sym typeface="Raleway"/>
                        </a:rPr>
                        <a:t>Goal: 3,571,000 Impressions Geofencing Key Events</a:t>
                      </a:r>
                      <a:endParaRPr>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sz="1500" b="1">
                        <a:highlight>
                          <a:srgbClr val="FFFFFF"/>
                        </a:highlight>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5"/>
                  </a:ext>
                </a:extLst>
              </a:tr>
              <a:tr h="346925">
                <a:tc>
                  <a:txBody>
                    <a:bodyPr/>
                    <a:lstStyle/>
                    <a:p>
                      <a:pPr marL="0" lvl="0" indent="0" algn="ctr" rtl="0">
                        <a:spcBef>
                          <a:spcPts val="0"/>
                        </a:spcBef>
                        <a:spcAft>
                          <a:spcPts val="0"/>
                        </a:spcAft>
                        <a:buClr>
                          <a:srgbClr val="000000"/>
                        </a:buClr>
                        <a:buSzPts val="1100"/>
                        <a:buFont typeface="Arial"/>
                        <a:buNone/>
                      </a:pPr>
                      <a:r>
                        <a:rPr lang="en" sz="800" b="1">
                          <a:latin typeface="Raleway"/>
                          <a:ea typeface="Raleway"/>
                          <a:cs typeface="Raleway"/>
                          <a:sym typeface="Raleway"/>
                        </a:rPr>
                        <a:t>Travel Endemic Media</a:t>
                      </a:r>
                      <a:br>
                        <a:rPr lang="en" sz="800" b="1">
                          <a:latin typeface="Raleway"/>
                          <a:ea typeface="Raleway"/>
                          <a:cs typeface="Raleway"/>
                          <a:sym typeface="Raleway"/>
                        </a:rPr>
                      </a:br>
                      <a:r>
                        <a:rPr lang="en" sz="800" b="1">
                          <a:latin typeface="Raleway"/>
                          <a:ea typeface="Raleway"/>
                          <a:cs typeface="Raleway"/>
                          <a:sym typeface="Raleway"/>
                        </a:rPr>
                        <a:t>Expedia</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FFFFFF"/>
                    </a:solidFill>
                  </a:tcPr>
                </a:tc>
                <a:tc gridSpan="10">
                  <a:txBody>
                    <a:bodyPr/>
                    <a:lstStyle/>
                    <a:p>
                      <a:pPr marL="0" lvl="0" indent="0" algn="ctr" rtl="0">
                        <a:spcBef>
                          <a:spcPts val="0"/>
                        </a:spcBef>
                        <a:spcAft>
                          <a:spcPts val="0"/>
                        </a:spcAft>
                        <a:buNone/>
                      </a:pPr>
                      <a:r>
                        <a:rPr lang="en" sz="800" b="1">
                          <a:solidFill>
                            <a:srgbClr val="434343"/>
                          </a:solidFill>
                          <a:latin typeface="Raleway"/>
                          <a:ea typeface="Raleway"/>
                          <a:cs typeface="Raleway"/>
                          <a:sym typeface="Raleway"/>
                        </a:rPr>
                        <a:t>Goal: 3,833,000 Impressions</a:t>
                      </a:r>
                      <a:endParaRPr sz="700" b="1">
                        <a:solidFill>
                          <a:srgbClr val="FFFFFF"/>
                        </a:solidFill>
                        <a:highlight>
                          <a:srgbClr val="FFFFFF"/>
                        </a:highlight>
                        <a:latin typeface="Avenir"/>
                        <a:ea typeface="Avenir"/>
                        <a:cs typeface="Avenir"/>
                        <a:sym typeface="Avenir"/>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36BBE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32450">
                <a:tc>
                  <a:txBody>
                    <a:bodyPr/>
                    <a:lstStyle/>
                    <a:p>
                      <a:pPr marL="0" lvl="0" indent="0" algn="ctr" rtl="0">
                        <a:spcBef>
                          <a:spcPts val="0"/>
                        </a:spcBef>
                        <a:spcAft>
                          <a:spcPts val="0"/>
                        </a:spcAft>
                        <a:buNone/>
                      </a:pPr>
                      <a:r>
                        <a:rPr lang="en" sz="800" b="1">
                          <a:latin typeface="Raleway"/>
                          <a:ea typeface="Raleway"/>
                          <a:cs typeface="Raleway"/>
                          <a:sym typeface="Raleway"/>
                        </a:rPr>
                        <a:t>Video: OTT/CTV</a:t>
                      </a:r>
                      <a:endParaRPr sz="800" b="1">
                        <a:latin typeface="Raleway"/>
                        <a:ea typeface="Raleway"/>
                        <a:cs typeface="Raleway"/>
                        <a:sym typeface="Raleway"/>
                      </a:endParaRPr>
                    </a:p>
                    <a:p>
                      <a:pPr marL="0" lvl="0" indent="0" algn="ctr" rtl="0">
                        <a:spcBef>
                          <a:spcPts val="0"/>
                        </a:spcBef>
                        <a:spcAft>
                          <a:spcPts val="0"/>
                        </a:spcAft>
                        <a:buNone/>
                      </a:pPr>
                      <a:r>
                        <a:rPr lang="en" sz="600">
                          <a:latin typeface="Raleway Medium"/>
                          <a:ea typeface="Raleway Medium"/>
                          <a:cs typeface="Raleway Medium"/>
                          <a:sym typeface="Raleway Medium"/>
                        </a:rPr>
                        <a:t>(Over the Top TV / Connected TV Streaming)</a:t>
                      </a:r>
                      <a:endParaRPr sz="600">
                        <a:latin typeface="Raleway Medium"/>
                        <a:ea typeface="Raleway Medium"/>
                        <a:cs typeface="Raleway Medium"/>
                        <a:sym typeface="Raleway Medium"/>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gridSpan="2">
                  <a:txBody>
                    <a:bodyPr/>
                    <a:lstStyle/>
                    <a:p>
                      <a:pPr marL="0" lvl="0" indent="0" algn="ctr" rtl="0">
                        <a:spcBef>
                          <a:spcPts val="0"/>
                        </a:spcBef>
                        <a:spcAft>
                          <a:spcPts val="0"/>
                        </a:spcAft>
                        <a:buNone/>
                      </a:pPr>
                      <a:r>
                        <a:rPr lang="en" sz="800" b="1">
                          <a:solidFill>
                            <a:srgbClr val="434343"/>
                          </a:solidFill>
                          <a:latin typeface="Raleway"/>
                          <a:ea typeface="Raleway"/>
                          <a:cs typeface="Raleway"/>
                          <a:sym typeface="Raleway"/>
                        </a:rPr>
                        <a:t>Goal: 667,000 Impressions</a:t>
                      </a:r>
                      <a:endParaRPr sz="10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hMerge="1">
                  <a:txBody>
                    <a:bodyPr/>
                    <a:lstStyle/>
                    <a:p>
                      <a:endParaRPr lang="en-US"/>
                    </a:p>
                  </a:txBody>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gridSpan="3">
                  <a:txBody>
                    <a:bodyPr/>
                    <a:lstStyle/>
                    <a:p>
                      <a:pPr marL="0" lvl="0" indent="0" algn="ctr" rtl="0">
                        <a:spcBef>
                          <a:spcPts val="0"/>
                        </a:spcBef>
                        <a:spcAft>
                          <a:spcPts val="0"/>
                        </a:spcAft>
                        <a:buClr>
                          <a:schemeClr val="dk1"/>
                        </a:buClr>
                        <a:buSzPts val="1100"/>
                        <a:buFont typeface="Arial"/>
                        <a:buNone/>
                      </a:pPr>
                      <a:r>
                        <a:rPr lang="en" sz="800" b="1">
                          <a:solidFill>
                            <a:srgbClr val="434343"/>
                          </a:solidFill>
                          <a:latin typeface="Raleway"/>
                          <a:ea typeface="Raleway"/>
                          <a:cs typeface="Raleway"/>
                          <a:sym typeface="Raleway"/>
                        </a:rPr>
                        <a:t>Goal: 1,000,000 Impressions</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7"/>
                  </a:ext>
                </a:extLst>
              </a:tr>
              <a:tr h="332450">
                <a:tc>
                  <a:txBody>
                    <a:bodyPr/>
                    <a:lstStyle/>
                    <a:p>
                      <a:pPr marL="0" lvl="0" indent="0" algn="ctr" rtl="0">
                        <a:spcBef>
                          <a:spcPts val="0"/>
                        </a:spcBef>
                        <a:spcAft>
                          <a:spcPts val="0"/>
                        </a:spcAft>
                        <a:buNone/>
                      </a:pPr>
                      <a:r>
                        <a:rPr lang="en" sz="800" b="1">
                          <a:latin typeface="Raleway"/>
                          <a:ea typeface="Raleway"/>
                          <a:cs typeface="Raleway"/>
                          <a:sym typeface="Raleway"/>
                        </a:rPr>
                        <a:t>Influencer Paid Partnerships</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36BBED"/>
                    </a:solidFill>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36BBED"/>
                    </a:solidFill>
                  </a:tcPr>
                </a:tc>
                <a:extLst>
                  <a:ext uri="{0D108BD9-81ED-4DB2-BD59-A6C34878D82A}">
                    <a16:rowId xmlns:a16="http://schemas.microsoft.com/office/drawing/2014/main" val="10008"/>
                  </a:ext>
                </a:extLst>
              </a:tr>
              <a:tr h="462875">
                <a:tc>
                  <a:txBody>
                    <a:bodyPr/>
                    <a:lstStyle/>
                    <a:p>
                      <a:pPr marL="0" lvl="0" indent="0" algn="ctr" rtl="0">
                        <a:spcBef>
                          <a:spcPts val="0"/>
                        </a:spcBef>
                        <a:spcAft>
                          <a:spcPts val="0"/>
                        </a:spcAft>
                        <a:buNone/>
                      </a:pPr>
                      <a:r>
                        <a:rPr lang="en" sz="800" b="1">
                          <a:latin typeface="Raleway"/>
                          <a:ea typeface="Raleway"/>
                          <a:cs typeface="Raleway"/>
                          <a:sym typeface="Raleway"/>
                        </a:rPr>
                        <a:t>National &amp; Regional Magazines:</a:t>
                      </a:r>
                      <a:endParaRPr sz="800" b="1">
                        <a:latin typeface="Raleway"/>
                        <a:ea typeface="Raleway"/>
                        <a:cs typeface="Raleway"/>
                        <a:sym typeface="Raleway"/>
                      </a:endParaRPr>
                    </a:p>
                    <a:p>
                      <a:pPr marL="0" lvl="0" indent="0" algn="ctr" rtl="0">
                        <a:spcBef>
                          <a:spcPts val="0"/>
                        </a:spcBef>
                        <a:spcAft>
                          <a:spcPts val="0"/>
                        </a:spcAft>
                        <a:buNone/>
                      </a:pPr>
                      <a:r>
                        <a:rPr lang="en" sz="800" b="1">
                          <a:latin typeface="Raleway"/>
                          <a:ea typeface="Raleway"/>
                          <a:cs typeface="Raleway"/>
                          <a:sym typeface="Raleway"/>
                        </a:rPr>
                        <a:t>(National / Little Rock / Springfield / Kansas City)</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gridSpan="4">
                  <a:txBody>
                    <a:bodyPr/>
                    <a:lstStyle/>
                    <a:p>
                      <a:pPr marL="0" lvl="0" indent="0" algn="ctr" rtl="0">
                        <a:spcBef>
                          <a:spcPts val="0"/>
                        </a:spcBef>
                        <a:spcAft>
                          <a:spcPts val="0"/>
                        </a:spcAft>
                        <a:buNone/>
                      </a:pPr>
                      <a:r>
                        <a:rPr lang="en" sz="800" b="1">
                          <a:solidFill>
                            <a:srgbClr val="434343"/>
                          </a:solidFill>
                          <a:latin typeface="Raleway"/>
                          <a:ea typeface="Raleway"/>
                          <a:cs typeface="Raleway"/>
                          <a:sym typeface="Raleway"/>
                        </a:rPr>
                        <a:t>Outside Mag (May/June, July/Aug)</a:t>
                      </a:r>
                      <a:br>
                        <a:rPr lang="en" sz="800" b="1">
                          <a:solidFill>
                            <a:srgbClr val="434343"/>
                          </a:solidFill>
                          <a:latin typeface="Raleway"/>
                          <a:ea typeface="Raleway"/>
                          <a:cs typeface="Raleway"/>
                          <a:sym typeface="Raleway"/>
                        </a:rPr>
                      </a:br>
                      <a:r>
                        <a:rPr lang="en" sz="800" b="1">
                          <a:solidFill>
                            <a:srgbClr val="434343"/>
                          </a:solidFill>
                          <a:latin typeface="Raleway"/>
                          <a:ea typeface="Raleway"/>
                          <a:cs typeface="Raleway"/>
                          <a:sym typeface="Raleway"/>
                        </a:rPr>
                        <a:t>The Knot (July)</a:t>
                      </a:r>
                      <a:endParaRPr sz="10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r>
                        <a:rPr lang="en" sz="800" b="1">
                          <a:solidFill>
                            <a:srgbClr val="434343"/>
                          </a:solidFill>
                          <a:latin typeface="Raleway"/>
                          <a:ea typeface="Raleway"/>
                          <a:cs typeface="Raleway"/>
                          <a:sym typeface="Raleway"/>
                        </a:rPr>
                        <a:t>The Knot</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gridSpan="2">
                  <a:txBody>
                    <a:bodyPr/>
                    <a:lstStyle/>
                    <a:p>
                      <a:pPr marL="0" lvl="0" indent="0" algn="ctr" rtl="0">
                        <a:spcBef>
                          <a:spcPts val="0"/>
                        </a:spcBef>
                        <a:spcAft>
                          <a:spcPts val="0"/>
                        </a:spcAft>
                        <a:buNone/>
                      </a:pPr>
                      <a:r>
                        <a:rPr lang="en" sz="800" b="1">
                          <a:solidFill>
                            <a:srgbClr val="434343"/>
                          </a:solidFill>
                          <a:latin typeface="Raleway"/>
                          <a:ea typeface="Raleway"/>
                          <a:cs typeface="Raleway"/>
                          <a:sym typeface="Raleway"/>
                        </a:rPr>
                        <a:t>417 Mag (Nov, Dec)</a:t>
                      </a:r>
                      <a:br>
                        <a:rPr lang="en" sz="800" b="1">
                          <a:solidFill>
                            <a:srgbClr val="434343"/>
                          </a:solidFill>
                          <a:latin typeface="Raleway"/>
                          <a:ea typeface="Raleway"/>
                          <a:cs typeface="Raleway"/>
                          <a:sym typeface="Raleway"/>
                        </a:rPr>
                      </a:br>
                      <a:r>
                        <a:rPr lang="en" sz="800" b="1">
                          <a:solidFill>
                            <a:srgbClr val="434343"/>
                          </a:solidFill>
                          <a:latin typeface="Raleway"/>
                          <a:ea typeface="Raleway"/>
                          <a:cs typeface="Raleway"/>
                          <a:sym typeface="Raleway"/>
                        </a:rPr>
                        <a:t>AY Mag (Nov, Dec)</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hMerge="1">
                  <a:txBody>
                    <a:bodyPr/>
                    <a:lstStyle/>
                    <a:p>
                      <a:endParaRPr lang="en-US"/>
                    </a:p>
                  </a:txBody>
                  <a:tcPr/>
                </a:tc>
                <a:extLst>
                  <a:ext uri="{0D108BD9-81ED-4DB2-BD59-A6C34878D82A}">
                    <a16:rowId xmlns:a16="http://schemas.microsoft.com/office/drawing/2014/main" val="10009"/>
                  </a:ext>
                </a:extLst>
              </a:tr>
              <a:tr h="332450">
                <a:tc>
                  <a:txBody>
                    <a:bodyPr/>
                    <a:lstStyle/>
                    <a:p>
                      <a:pPr marL="0" lvl="0" indent="0" algn="ctr" rtl="0">
                        <a:spcBef>
                          <a:spcPts val="0"/>
                        </a:spcBef>
                        <a:spcAft>
                          <a:spcPts val="0"/>
                        </a:spcAft>
                        <a:buNone/>
                      </a:pPr>
                      <a:r>
                        <a:rPr lang="en" sz="800" b="1">
                          <a:latin typeface="Raleway"/>
                          <a:ea typeface="Raleway"/>
                          <a:cs typeface="Raleway"/>
                          <a:sym typeface="Raleway"/>
                        </a:rPr>
                        <a:t>In-Flight WiFi Video Ads</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gridSpan="5">
                  <a:txBody>
                    <a:bodyPr/>
                    <a:lstStyle/>
                    <a:p>
                      <a:pPr marL="0" lvl="0" indent="0" algn="ctr" rtl="0">
                        <a:spcBef>
                          <a:spcPts val="0"/>
                        </a:spcBef>
                        <a:spcAft>
                          <a:spcPts val="0"/>
                        </a:spcAft>
                        <a:buClr>
                          <a:schemeClr val="dk1"/>
                        </a:buClr>
                        <a:buSzPts val="1100"/>
                        <a:buFont typeface="Arial"/>
                        <a:buNone/>
                      </a:pPr>
                      <a:r>
                        <a:rPr lang="en" sz="800" b="1">
                          <a:solidFill>
                            <a:srgbClr val="434343"/>
                          </a:solidFill>
                          <a:latin typeface="Raleway"/>
                          <a:ea typeface="Raleway"/>
                          <a:cs typeface="Raleway"/>
                          <a:sym typeface="Raleway"/>
                        </a:rPr>
                        <a:t>Goal: 10,000 Impressions</a:t>
                      </a:r>
                      <a:endParaRPr sz="10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36BBE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10"/>
                  </a:ext>
                </a:extLst>
              </a:tr>
              <a:tr h="346925">
                <a:tc>
                  <a:txBody>
                    <a:bodyPr/>
                    <a:lstStyle/>
                    <a:p>
                      <a:pPr marL="0" lvl="0" indent="0" algn="ctr" rtl="0">
                        <a:spcBef>
                          <a:spcPts val="0"/>
                        </a:spcBef>
                        <a:spcAft>
                          <a:spcPts val="0"/>
                        </a:spcAft>
                        <a:buNone/>
                      </a:pPr>
                      <a:r>
                        <a:rPr lang="en" sz="800" b="1">
                          <a:latin typeface="Raleway"/>
                          <a:ea typeface="Raleway"/>
                          <a:cs typeface="Raleway"/>
                          <a:sym typeface="Raleway"/>
                        </a:rPr>
                        <a:t>Billboards: Kansas City &amp; Northwest Arkansas</a:t>
                      </a: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EEEEE"/>
                    </a:solidFill>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0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endParaRPr sz="1500" b="1"/>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gridSpan="3">
                  <a:txBody>
                    <a:bodyPr/>
                    <a:lstStyle/>
                    <a:p>
                      <a:pPr marL="0" lvl="0" indent="0" algn="ctr" rtl="0">
                        <a:spcBef>
                          <a:spcPts val="0"/>
                        </a:spcBef>
                        <a:spcAft>
                          <a:spcPts val="0"/>
                        </a:spcAft>
                        <a:buNone/>
                      </a:pPr>
                      <a:endParaRPr sz="800" b="1">
                        <a:latin typeface="Raleway"/>
                        <a:ea typeface="Raleway"/>
                        <a:cs typeface="Raleway"/>
                        <a:sym typeface="Raleway"/>
                      </a:endParaRPr>
                    </a:p>
                  </a:txBody>
                  <a:tcPr marL="65300" marR="65300" marT="60500" marB="6050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E249C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41" name="Google Shape;241;p40"/>
          <p:cNvSpPr txBox="1"/>
          <p:nvPr/>
        </p:nvSpPr>
        <p:spPr>
          <a:xfrm>
            <a:off x="5986575" y="-48725"/>
            <a:ext cx="30000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800" b="1">
                <a:solidFill>
                  <a:srgbClr val="434343"/>
                </a:solidFill>
                <a:latin typeface="Raleway"/>
                <a:ea typeface="Raleway"/>
                <a:cs typeface="Raleway"/>
                <a:sym typeface="Raleway"/>
              </a:rPr>
              <a:t>*Search Engine Optimization, Public Relation Efforts, and Website Optimizations are not included in the plan below, but will be supported throughout the year.</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1"/>
          <p:cNvPicPr preferRelativeResize="0"/>
          <p:nvPr/>
        </p:nvPicPr>
        <p:blipFill rotWithShape="1">
          <a:blip r:embed="rId3">
            <a:alphaModFix/>
          </a:blip>
          <a:srcRect l="23171" t="20641" r="23166" b="20635"/>
          <a:stretch/>
        </p:blipFill>
        <p:spPr>
          <a:xfrm>
            <a:off x="0" y="0"/>
            <a:ext cx="9144000" cy="5211700"/>
          </a:xfrm>
          <a:prstGeom prst="rect">
            <a:avLst/>
          </a:prstGeom>
          <a:noFill/>
          <a:ln>
            <a:noFill/>
          </a:ln>
        </p:spPr>
      </p:pic>
      <p:sp>
        <p:nvSpPr>
          <p:cNvPr id="247" name="Google Shape;247;p41"/>
          <p:cNvSpPr txBox="1"/>
          <p:nvPr/>
        </p:nvSpPr>
        <p:spPr>
          <a:xfrm>
            <a:off x="-125" y="2386575"/>
            <a:ext cx="9144000" cy="389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900" b="1">
                <a:solidFill>
                  <a:srgbClr val="FFFFFF"/>
                </a:solidFill>
                <a:latin typeface="Raleway"/>
                <a:ea typeface="Raleway"/>
                <a:cs typeface="Raleway"/>
                <a:sym typeface="Raleway"/>
              </a:rPr>
              <a:t>What Have We Been Up To?</a:t>
            </a:r>
            <a:endParaRPr sz="4000" b="1">
              <a:solidFill>
                <a:srgbClr val="FFFFFF"/>
              </a:solidFill>
              <a:latin typeface="Raleway"/>
              <a:ea typeface="Raleway"/>
              <a:cs typeface="Raleway"/>
              <a:sym typeface="Raleway"/>
            </a:endParaRPr>
          </a:p>
        </p:txBody>
      </p:sp>
      <p:sp>
        <p:nvSpPr>
          <p:cNvPr id="248" name="Google Shape;248;p41"/>
          <p:cNvSpPr txBox="1"/>
          <p:nvPr/>
        </p:nvSpPr>
        <p:spPr>
          <a:xfrm>
            <a:off x="25" y="2622500"/>
            <a:ext cx="9144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Rock Salt"/>
                <a:ea typeface="Rock Salt"/>
                <a:cs typeface="Rock Salt"/>
                <a:sym typeface="Rock Salt"/>
              </a:rPr>
              <a:t>(A Look at Q1-Q3)</a:t>
            </a:r>
            <a:endParaRPr sz="1200">
              <a:solidFill>
                <a:srgbClr val="FFFFFF"/>
              </a:solidFill>
              <a:latin typeface="Rock Salt"/>
              <a:ea typeface="Rock Salt"/>
              <a:cs typeface="Rock Salt"/>
              <a:sym typeface="Rock Salt"/>
            </a:endParaRPr>
          </a:p>
        </p:txBody>
      </p:sp>
      <p:pic>
        <p:nvPicPr>
          <p:cNvPr id="249" name="Google Shape;249;p41"/>
          <p:cNvPicPr preferRelativeResize="0"/>
          <p:nvPr/>
        </p:nvPicPr>
        <p:blipFill rotWithShape="1">
          <a:blip r:embed="rId4">
            <a:alphaModFix/>
          </a:blip>
          <a:srcRect l="31875" t="9"/>
          <a:stretch/>
        </p:blipFill>
        <p:spPr>
          <a:xfrm rot="5400000">
            <a:off x="1457372" y="-1084849"/>
            <a:ext cx="6229274" cy="156250"/>
          </a:xfrm>
          <a:prstGeom prst="rect">
            <a:avLst/>
          </a:prstGeom>
          <a:noFill/>
          <a:ln>
            <a:noFill/>
          </a:ln>
        </p:spPr>
      </p:pic>
      <p:pic>
        <p:nvPicPr>
          <p:cNvPr id="250" name="Google Shape;250;p41"/>
          <p:cNvPicPr preferRelativeResize="0"/>
          <p:nvPr/>
        </p:nvPicPr>
        <p:blipFill>
          <a:blip r:embed="rId5">
            <a:alphaModFix/>
          </a:blip>
          <a:stretch>
            <a:fillRect/>
          </a:stretch>
        </p:blipFill>
        <p:spPr>
          <a:xfrm>
            <a:off x="5949025" y="1599150"/>
            <a:ext cx="936725" cy="8337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p:cNvPicPr preferRelativeResize="0"/>
          <p:nvPr/>
        </p:nvPicPr>
        <p:blipFill rotWithShape="1">
          <a:blip r:embed="rId3">
            <a:alphaModFix/>
          </a:blip>
          <a:srcRect l="23171" t="20641" r="23166" b="20635"/>
          <a:stretch/>
        </p:blipFill>
        <p:spPr>
          <a:xfrm>
            <a:off x="0" y="0"/>
            <a:ext cx="9144000" cy="5211700"/>
          </a:xfrm>
          <a:prstGeom prst="rect">
            <a:avLst/>
          </a:prstGeom>
          <a:noFill/>
          <a:ln>
            <a:noFill/>
          </a:ln>
        </p:spPr>
      </p:pic>
      <p:sp>
        <p:nvSpPr>
          <p:cNvPr id="256" name="Google Shape;256;p42"/>
          <p:cNvSpPr txBox="1"/>
          <p:nvPr/>
        </p:nvSpPr>
        <p:spPr>
          <a:xfrm>
            <a:off x="-125" y="2386575"/>
            <a:ext cx="9144000" cy="3891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900" b="1">
                <a:solidFill>
                  <a:srgbClr val="FFFFFF"/>
                </a:solidFill>
                <a:latin typeface="Raleway"/>
                <a:ea typeface="Raleway"/>
                <a:cs typeface="Raleway"/>
                <a:sym typeface="Raleway"/>
              </a:rPr>
              <a:t>Creative Evolution</a:t>
            </a:r>
            <a:endParaRPr sz="4000" b="1">
              <a:solidFill>
                <a:srgbClr val="FFFFFF"/>
              </a:solidFill>
              <a:latin typeface="Raleway"/>
              <a:ea typeface="Raleway"/>
              <a:cs typeface="Raleway"/>
              <a:sym typeface="Raleway"/>
            </a:endParaRPr>
          </a:p>
        </p:txBody>
      </p:sp>
      <p:pic>
        <p:nvPicPr>
          <p:cNvPr id="257" name="Google Shape;257;p42"/>
          <p:cNvPicPr preferRelativeResize="0"/>
          <p:nvPr/>
        </p:nvPicPr>
        <p:blipFill rotWithShape="1">
          <a:blip r:embed="rId4">
            <a:alphaModFix/>
          </a:blip>
          <a:srcRect l="31875" t="9"/>
          <a:stretch/>
        </p:blipFill>
        <p:spPr>
          <a:xfrm rot="5400000">
            <a:off x="1457372" y="-1084849"/>
            <a:ext cx="6229274" cy="156250"/>
          </a:xfrm>
          <a:prstGeom prst="rect">
            <a:avLst/>
          </a:prstGeom>
          <a:noFill/>
          <a:ln>
            <a:noFill/>
          </a:ln>
        </p:spPr>
      </p:pic>
      <p:pic>
        <p:nvPicPr>
          <p:cNvPr id="258" name="Google Shape;258;p42"/>
          <p:cNvPicPr preferRelativeResize="0"/>
          <p:nvPr/>
        </p:nvPicPr>
        <p:blipFill>
          <a:blip r:embed="rId5">
            <a:alphaModFix/>
          </a:blip>
          <a:stretch>
            <a:fillRect/>
          </a:stretch>
        </p:blipFill>
        <p:spPr>
          <a:xfrm>
            <a:off x="5949025" y="1599150"/>
            <a:ext cx="936725" cy="83379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4856</Words>
  <Application>Microsoft Macintosh PowerPoint</Application>
  <PresentationFormat>On-screen Show (16:9)</PresentationFormat>
  <Paragraphs>742</Paragraphs>
  <Slides>53</Slides>
  <Notes>53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53</vt:i4>
      </vt:variant>
    </vt:vector>
  </HeadingPairs>
  <TitlesOfParts>
    <vt:vector size="69" baseType="lpstr">
      <vt:lpstr>Lato Light</vt:lpstr>
      <vt:lpstr>Raleway ExtraBold</vt:lpstr>
      <vt:lpstr>Raleway Black</vt:lpstr>
      <vt:lpstr>Barlow Semi Condensed Medium</vt:lpstr>
      <vt:lpstr>Lexend ExtraBold</vt:lpstr>
      <vt:lpstr>Raleway</vt:lpstr>
      <vt:lpstr>Arial</vt:lpstr>
      <vt:lpstr>Avenir</vt:lpstr>
      <vt:lpstr>Lexend SemiBold</vt:lpstr>
      <vt:lpstr>Raleway Medium</vt:lpstr>
      <vt:lpstr>Roboto Condensed</vt:lpstr>
      <vt:lpstr>Raleway SemiBold</vt:lpstr>
      <vt:lpstr>Raleway;800</vt:lpstr>
      <vt:lpstr>Rock Salt</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2024-10-23T21:58:57Z</dcterms:modified>
</cp:coreProperties>
</file>